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56" r:id="rId2"/>
    <p:sldId id="257" r:id="rId3"/>
    <p:sldId id="258" r:id="rId4"/>
    <p:sldId id="259" r:id="rId5"/>
    <p:sldId id="264" r:id="rId6"/>
    <p:sldId id="261" r:id="rId7"/>
    <p:sldId id="289" r:id="rId8"/>
    <p:sldId id="262" r:id="rId9"/>
    <p:sldId id="265" r:id="rId10"/>
    <p:sldId id="263" r:id="rId11"/>
    <p:sldId id="290" r:id="rId12"/>
    <p:sldId id="266" r:id="rId13"/>
    <p:sldId id="269" r:id="rId14"/>
    <p:sldId id="271" r:id="rId15"/>
    <p:sldId id="270" r:id="rId16"/>
    <p:sldId id="272" r:id="rId17"/>
    <p:sldId id="288" r:id="rId18"/>
    <p:sldId id="267" r:id="rId19"/>
    <p:sldId id="268" r:id="rId20"/>
    <p:sldId id="260" r:id="rId21"/>
    <p:sldId id="273" r:id="rId22"/>
    <p:sldId id="275" r:id="rId23"/>
    <p:sldId id="276" r:id="rId24"/>
    <p:sldId id="280" r:id="rId25"/>
    <p:sldId id="277" r:id="rId26"/>
    <p:sldId id="278" r:id="rId27"/>
    <p:sldId id="282" r:id="rId28"/>
    <p:sldId id="281" r:id="rId29"/>
    <p:sldId id="279" r:id="rId30"/>
    <p:sldId id="287" r:id="rId31"/>
    <p:sldId id="284" r:id="rId32"/>
    <p:sldId id="285" r:id="rId33"/>
    <p:sldId id="274" r:id="rId34"/>
    <p:sldId id="283"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5986"/>
  </p:normalViewPr>
  <p:slideViewPr>
    <p:cSldViewPr snapToGrid="0">
      <p:cViewPr varScale="1">
        <p:scale>
          <a:sx n="105" d="100"/>
          <a:sy n="105" d="100"/>
        </p:scale>
        <p:origin x="128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jpe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84334-6A86-DB4E-B04B-02F01C3F6E18}" type="datetimeFigureOut">
              <a:rPr lang="en-US" smtClean="0"/>
              <a:t>10/28/24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4C44E6-480D-B44A-810D-6F8CD1DB9F6E}" type="slidenum">
              <a:rPr lang="en-US" smtClean="0"/>
              <a:t>‹#›</a:t>
            </a:fld>
            <a:endParaRPr lang="en-US"/>
          </a:p>
        </p:txBody>
      </p:sp>
    </p:spTree>
    <p:extLst>
      <p:ext uri="{BB962C8B-B14F-4D97-AF65-F5344CB8AC3E}">
        <p14:creationId xmlns:p14="http://schemas.microsoft.com/office/powerpoint/2010/main" val="22124850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8" Type="http://schemas.openxmlformats.org/officeDocument/2006/relationships/hyperlink" Target="https://en.wikipedia.org/wiki/Raiders_of_the_Lost_Ark_(video_game)" TargetMode="External"/><Relationship Id="rId13" Type="http://schemas.openxmlformats.org/officeDocument/2006/relationships/hyperlink" Target="https://en.wikipedia.org/wiki/Pitfall!#cite_note-FOOTNOTEMontfortBogost2009103-19" TargetMode="External"/><Relationship Id="rId3" Type="http://schemas.openxmlformats.org/officeDocument/2006/relationships/hyperlink" Target="https://en.wikipedia.org/wiki/Pitfall!#cite_note-FOOTNOTEMontfortBogost2009108%E2%80%93109-11" TargetMode="External"/><Relationship Id="rId7" Type="http://schemas.openxmlformats.org/officeDocument/2006/relationships/hyperlink" Target="https://en.wikipedia.org/wiki/Haunted_House_(video_game)" TargetMode="External"/><Relationship Id="rId12" Type="http://schemas.openxmlformats.org/officeDocument/2006/relationships/hyperlink" Target="https://en.wikipedia.org/wiki/Pitfall!#cite_note-FOOTNOTEMontfortBogost2009111%E2%80%93112-18" TargetMode="External"/><Relationship Id="rId2" Type="http://schemas.openxmlformats.org/officeDocument/2006/relationships/slide" Target="../slides/slide19.xml"/><Relationship Id="rId16" Type="http://schemas.openxmlformats.org/officeDocument/2006/relationships/hyperlink" Target="https://en.wikipedia.org/wiki/Pitfall!#cite_note-FOOTNOTEMontfortBogost2009104-20" TargetMode="External"/><Relationship Id="rId1" Type="http://schemas.openxmlformats.org/officeDocument/2006/relationships/notesMaster" Target="../notesMasters/notesMaster1.xml"/><Relationship Id="rId6" Type="http://schemas.openxmlformats.org/officeDocument/2006/relationships/hyperlink" Target="https://en.wikipedia.org/wiki/Pitfall!#cite_note-FOOTNOTEMontfortBogost2009116-16" TargetMode="External"/><Relationship Id="rId11" Type="http://schemas.openxmlformats.org/officeDocument/2006/relationships/hyperlink" Target="https://en.wikipedia.org/wiki/Bit" TargetMode="External"/><Relationship Id="rId5" Type="http://schemas.openxmlformats.org/officeDocument/2006/relationships/hyperlink" Target="https://en.wikipedia.org/wiki/ROM_cartridge" TargetMode="External"/><Relationship Id="rId15" Type="http://schemas.openxmlformats.org/officeDocument/2006/relationships/hyperlink" Target="https://en.wikipedia.org/wiki/Prototype" TargetMode="External"/><Relationship Id="rId10" Type="http://schemas.openxmlformats.org/officeDocument/2006/relationships/hyperlink" Target="https://en.wikipedia.org/wiki/Pitfall!#cite_note-FOOTNOTEMontfortBogost2009111-17" TargetMode="External"/><Relationship Id="rId4" Type="http://schemas.openxmlformats.org/officeDocument/2006/relationships/hyperlink" Target="https://en.wikipedia.org/wiki/Kilobyte" TargetMode="External"/><Relationship Id="rId9" Type="http://schemas.openxmlformats.org/officeDocument/2006/relationships/hyperlink" Target="https://en.wikipedia.org/wiki/Pitfall!#cite_note-FOOTNOTEMontfortBogost2009110-13" TargetMode="External"/><Relationship Id="rId14" Type="http://schemas.openxmlformats.org/officeDocument/2006/relationships/hyperlink" Target="https://en.wikipedia.org/wiki/Peer_review"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en.wikipedia.org/wiki/Pitfall!#cite_note-FOOTNOTEMontfortBogost2009103-19" TargetMode="External"/><Relationship Id="rId2" Type="http://schemas.openxmlformats.org/officeDocument/2006/relationships/slide" Target="../slides/slide28.xml"/><Relationship Id="rId1" Type="http://schemas.openxmlformats.org/officeDocument/2006/relationships/notesMaster" Target="../notesMasters/notesMaster1.xml"/><Relationship Id="rId6" Type="http://schemas.openxmlformats.org/officeDocument/2006/relationships/hyperlink" Target="https://en.wikipedia.org/wiki/Pitfall!#cite_note-FOOTNOTEMontfortBogost2009104-20" TargetMode="External"/><Relationship Id="rId5" Type="http://schemas.openxmlformats.org/officeDocument/2006/relationships/hyperlink" Target="https://en.wikipedia.org/wiki/Prototype" TargetMode="External"/><Relationship Id="rId4" Type="http://schemas.openxmlformats.org/officeDocument/2006/relationships/hyperlink" Target="https://en.wikipedia.org/wiki/Peer_review"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650E8C-B825-DD0C-D62C-5535AED201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B5EDBF-D5C3-DF91-81E5-A2EF302160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68ABB7-CBCC-1805-2BF8-6641F12C606D}"/>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D95D29A1-EA0A-3C4F-8294-54E32CA576D6}"/>
              </a:ext>
            </a:extLst>
          </p:cNvPr>
          <p:cNvSpPr>
            <a:spLocks noGrp="1"/>
          </p:cNvSpPr>
          <p:nvPr>
            <p:ph type="sldNum" sz="quarter" idx="5"/>
          </p:nvPr>
        </p:nvSpPr>
        <p:spPr/>
        <p:txBody>
          <a:bodyPr/>
          <a:lstStyle/>
          <a:p>
            <a:fld id="{344C44E6-480D-B44A-810D-6F8CD1DB9F6E}" type="slidenum">
              <a:rPr lang="en-US" smtClean="0"/>
              <a:t>5</a:t>
            </a:fld>
            <a:endParaRPr lang="en-US"/>
          </a:p>
        </p:txBody>
      </p:sp>
    </p:spTree>
    <p:extLst>
      <p:ext uri="{BB962C8B-B14F-4D97-AF65-F5344CB8AC3E}">
        <p14:creationId xmlns:p14="http://schemas.microsoft.com/office/powerpoint/2010/main" val="33275156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A29A0-7149-4ABF-61C3-A116ED5457B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866005-E8DB-3E86-8E7B-B3B9AA2E98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023288-C99B-F0CF-DCB9-2CBF1025D8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E7133AF-D041-76FB-8645-EFE1148436C4}"/>
              </a:ext>
            </a:extLst>
          </p:cNvPr>
          <p:cNvSpPr>
            <a:spLocks noGrp="1"/>
          </p:cNvSpPr>
          <p:nvPr>
            <p:ph type="sldNum" sz="quarter" idx="5"/>
          </p:nvPr>
        </p:nvSpPr>
        <p:spPr/>
        <p:txBody>
          <a:bodyPr/>
          <a:lstStyle/>
          <a:p>
            <a:fld id="{344C44E6-480D-B44A-810D-6F8CD1DB9F6E}" type="slidenum">
              <a:rPr lang="en-US" smtClean="0"/>
              <a:t>14</a:t>
            </a:fld>
            <a:endParaRPr lang="en-US"/>
          </a:p>
        </p:txBody>
      </p:sp>
    </p:spTree>
    <p:extLst>
      <p:ext uri="{BB962C8B-B14F-4D97-AF65-F5344CB8AC3E}">
        <p14:creationId xmlns:p14="http://schemas.microsoft.com/office/powerpoint/2010/main" val="36700729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E55D02-0F5D-55B5-DDB1-CCEEA9735E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C5C9A3-944F-A80E-B76C-DE6095CCB0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5CE984-C52D-E010-7720-2EC96A15D22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14AC302-E174-332D-7E7C-DE6F84E1B0B5}"/>
              </a:ext>
            </a:extLst>
          </p:cNvPr>
          <p:cNvSpPr>
            <a:spLocks noGrp="1"/>
          </p:cNvSpPr>
          <p:nvPr>
            <p:ph type="sldNum" sz="quarter" idx="5"/>
          </p:nvPr>
        </p:nvSpPr>
        <p:spPr/>
        <p:txBody>
          <a:bodyPr/>
          <a:lstStyle/>
          <a:p>
            <a:fld id="{344C44E6-480D-B44A-810D-6F8CD1DB9F6E}" type="slidenum">
              <a:rPr lang="en-US" smtClean="0"/>
              <a:t>15</a:t>
            </a:fld>
            <a:endParaRPr lang="en-US"/>
          </a:p>
        </p:txBody>
      </p:sp>
    </p:spTree>
    <p:extLst>
      <p:ext uri="{BB962C8B-B14F-4D97-AF65-F5344CB8AC3E}">
        <p14:creationId xmlns:p14="http://schemas.microsoft.com/office/powerpoint/2010/main" val="1381881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227A8-127F-8192-79CD-9DACB16785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B34FDA-5F02-89DC-716A-A429BC266E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8F6850-845E-4009-44FC-41C9CB83020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3543C63-961F-3268-E821-756C7035883B}"/>
              </a:ext>
            </a:extLst>
          </p:cNvPr>
          <p:cNvSpPr>
            <a:spLocks noGrp="1"/>
          </p:cNvSpPr>
          <p:nvPr>
            <p:ph type="sldNum" sz="quarter" idx="5"/>
          </p:nvPr>
        </p:nvSpPr>
        <p:spPr/>
        <p:txBody>
          <a:bodyPr/>
          <a:lstStyle/>
          <a:p>
            <a:fld id="{344C44E6-480D-B44A-810D-6F8CD1DB9F6E}" type="slidenum">
              <a:rPr lang="en-US" smtClean="0"/>
              <a:t>16</a:t>
            </a:fld>
            <a:endParaRPr lang="en-US"/>
          </a:p>
        </p:txBody>
      </p:sp>
    </p:spTree>
    <p:extLst>
      <p:ext uri="{BB962C8B-B14F-4D97-AF65-F5344CB8AC3E}">
        <p14:creationId xmlns:p14="http://schemas.microsoft.com/office/powerpoint/2010/main" val="14063486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ACA7C8-87E6-C4B1-D995-65000B7709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AB548B-F074-1619-2DC7-A74D0870B0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4DC50B-AAE9-8554-F360-63255E7ABB7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949A17B-1FB1-0669-83FB-71E09FFCE624}"/>
              </a:ext>
            </a:extLst>
          </p:cNvPr>
          <p:cNvSpPr>
            <a:spLocks noGrp="1"/>
          </p:cNvSpPr>
          <p:nvPr>
            <p:ph type="sldNum" sz="quarter" idx="5"/>
          </p:nvPr>
        </p:nvSpPr>
        <p:spPr/>
        <p:txBody>
          <a:bodyPr/>
          <a:lstStyle/>
          <a:p>
            <a:fld id="{344C44E6-480D-B44A-810D-6F8CD1DB9F6E}" type="slidenum">
              <a:rPr lang="en-US" smtClean="0"/>
              <a:t>17</a:t>
            </a:fld>
            <a:endParaRPr lang="en-US"/>
          </a:p>
        </p:txBody>
      </p:sp>
    </p:spTree>
    <p:extLst>
      <p:ext uri="{BB962C8B-B14F-4D97-AF65-F5344CB8AC3E}">
        <p14:creationId xmlns:p14="http://schemas.microsoft.com/office/powerpoint/2010/main" val="38858429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F461E-5650-835B-8E0D-78B8B78BCA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DF88E-EE17-3E3A-CBB9-A8F2423053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83E333-C3C3-F331-3D97-1ACE0A75DF52}"/>
              </a:ext>
            </a:extLst>
          </p:cNvPr>
          <p:cNvSpPr>
            <a:spLocks noGrp="1"/>
          </p:cNvSpPr>
          <p:nvPr>
            <p:ph type="body" idx="1"/>
          </p:nvPr>
        </p:nvSpPr>
        <p:spPr/>
        <p:txBody>
          <a:bodyPr/>
          <a:lstStyle/>
          <a:p>
            <a:r>
              <a:rPr lang="en-US" dirty="0"/>
              <a:t>River Raid: https://</a:t>
            </a:r>
            <a:r>
              <a:rPr lang="en-US" dirty="0" err="1"/>
              <a:t>www.inverse.com</a:t>
            </a:r>
            <a:r>
              <a:rPr lang="en-US" dirty="0"/>
              <a:t>/gaming/river-raid-40th-anniversary-carol-shaw</a:t>
            </a:r>
          </a:p>
          <a:p>
            <a:endParaRPr lang="en-US" dirty="0"/>
          </a:p>
          <a:p>
            <a:r>
              <a:rPr lang="en-US" dirty="0"/>
              <a:t>One of the best selling games for the 2600, ported everywhere. One of the first games designed by a woman. The source code for this game is at the Strong. She hand wrote it.</a:t>
            </a:r>
          </a:p>
          <a:p>
            <a:endParaRPr lang="en-US" dirty="0"/>
          </a:p>
          <a:p>
            <a:endParaRPr lang="en-US" dirty="0"/>
          </a:p>
        </p:txBody>
      </p:sp>
      <p:sp>
        <p:nvSpPr>
          <p:cNvPr id="4" name="Slide Number Placeholder 3">
            <a:extLst>
              <a:ext uri="{FF2B5EF4-FFF2-40B4-BE49-F238E27FC236}">
                <a16:creationId xmlns:a16="http://schemas.microsoft.com/office/drawing/2014/main" id="{7C812B43-C23F-6311-BB81-9791C4CF58FD}"/>
              </a:ext>
            </a:extLst>
          </p:cNvPr>
          <p:cNvSpPr>
            <a:spLocks noGrp="1"/>
          </p:cNvSpPr>
          <p:nvPr>
            <p:ph type="sldNum" sz="quarter" idx="5"/>
          </p:nvPr>
        </p:nvSpPr>
        <p:spPr/>
        <p:txBody>
          <a:bodyPr/>
          <a:lstStyle/>
          <a:p>
            <a:fld id="{344C44E6-480D-B44A-810D-6F8CD1DB9F6E}" type="slidenum">
              <a:rPr lang="en-US" smtClean="0"/>
              <a:t>18</a:t>
            </a:fld>
            <a:endParaRPr lang="en-US"/>
          </a:p>
        </p:txBody>
      </p:sp>
    </p:spTree>
    <p:extLst>
      <p:ext uri="{BB962C8B-B14F-4D97-AF65-F5344CB8AC3E}">
        <p14:creationId xmlns:p14="http://schemas.microsoft.com/office/powerpoint/2010/main" val="38923764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424EC-A190-9D10-3DE1-2D853793DC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6985AE-49B9-FFA1-D53C-06E08FB6D2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C92BE3-B79B-2FD9-9741-6E41A42B46FA}"/>
              </a:ext>
            </a:extLst>
          </p:cNvPr>
          <p:cNvSpPr>
            <a:spLocks noGrp="1"/>
          </p:cNvSpPr>
          <p:nvPr>
            <p:ph type="body" idx="1"/>
          </p:nvPr>
        </p:nvSpPr>
        <p:spPr/>
        <p:txBody>
          <a:bodyPr/>
          <a:lstStyle/>
          <a:p>
            <a:r>
              <a:rPr lang="en-US" b="0" i="0" dirty="0">
                <a:solidFill>
                  <a:srgbClr val="202122"/>
                </a:solidFill>
                <a:effectLst/>
                <a:latin typeface="Arial" panose="020B0604020202020204" pitchFamily="34" charset="0"/>
              </a:rPr>
              <a:t>Crane commented that "The entire [game design] process took about 10 minutes. About 1000 hours of programming later the game was complete."</a:t>
            </a:r>
            <a:r>
              <a:rPr lang="en-US" b="0" i="0" u="none" strike="noStrike" baseline="30000" dirty="0">
                <a:solidFill>
                  <a:srgbClr val="202122"/>
                </a:solidFill>
                <a:effectLst/>
                <a:latin typeface="Arial" panose="020B0604020202020204" pitchFamily="34" charset="0"/>
                <a:hlinkClick r:id="rId3"/>
              </a:rPr>
              <a:t>[11]</a:t>
            </a:r>
            <a:r>
              <a:rPr lang="en-US" b="0" i="0" dirty="0">
                <a:solidFill>
                  <a:srgbClr val="202122"/>
                </a:solidFill>
                <a:effectLst/>
                <a:latin typeface="Arial" panose="020B0604020202020204" pitchFamily="34" charset="0"/>
              </a:rPr>
              <a:t> Much of Crane's time was spent optimizing and compressing the code so that it would fit into a four-</a:t>
            </a:r>
            <a:r>
              <a:rPr lang="en-US" b="0" i="0" u="none" strike="noStrike" dirty="0">
                <a:effectLst/>
                <a:latin typeface="Arial" panose="020B0604020202020204" pitchFamily="34" charset="0"/>
                <a:hlinkClick r:id="rId4" tooltip="Kilobyte"/>
              </a:rPr>
              <a:t>kilobyte</a:t>
            </a:r>
            <a:r>
              <a:rPr lang="en-US" b="0" i="0" dirty="0">
                <a:solidFill>
                  <a:srgbClr val="202122"/>
                </a:solidFill>
                <a:effectLst/>
                <a:latin typeface="Arial" panose="020B0604020202020204" pitchFamily="34" charset="0"/>
              </a:rPr>
              <a:t> </a:t>
            </a:r>
            <a:r>
              <a:rPr lang="en-US" b="0" i="0" u="none" strike="noStrike" dirty="0">
                <a:effectLst/>
                <a:latin typeface="Arial" panose="020B0604020202020204" pitchFamily="34" charset="0"/>
                <a:hlinkClick r:id="rId5" tooltip="ROM cartridge"/>
              </a:rPr>
              <a:t>ROM cartridge</a:t>
            </a:r>
            <a:r>
              <a:rPr lang="en-US" b="0" i="0" dirty="0">
                <a:solidFill>
                  <a:srgbClr val="202122"/>
                </a:solidFill>
                <a:effectLst/>
                <a:latin typeface="Arial" panose="020B0604020202020204" pitchFamily="34" charset="0"/>
              </a:rPr>
              <a:t>.</a:t>
            </a:r>
            <a:r>
              <a:rPr lang="en-US" b="0" i="0" u="none" strike="noStrike" baseline="30000" dirty="0">
                <a:solidFill>
                  <a:srgbClr val="202122"/>
                </a:solidFill>
                <a:effectLst/>
                <a:latin typeface="Arial" panose="020B0604020202020204" pitchFamily="34" charset="0"/>
                <a:hlinkClick r:id="rId6"/>
              </a:rPr>
              <a:t>[16]</a:t>
            </a:r>
            <a:r>
              <a:rPr lang="en-US" b="0" i="0" dirty="0">
                <a:solidFill>
                  <a:srgbClr val="202122"/>
                </a:solidFill>
                <a:effectLst/>
                <a:latin typeface="Arial" panose="020B0604020202020204" pitchFamily="34" charset="0"/>
              </a:rPr>
              <a:t> Unlike </a:t>
            </a:r>
            <a:r>
              <a:rPr lang="en-US" b="0" i="1" u="none" strike="noStrike" dirty="0">
                <a:solidFill>
                  <a:srgbClr val="202122"/>
                </a:solidFill>
                <a:effectLst/>
                <a:latin typeface="Arial" panose="020B0604020202020204" pitchFamily="34" charset="0"/>
                <a:hlinkClick r:id="rId7" tooltip="Haunted House (video game)"/>
              </a:rPr>
              <a:t>Haunted House</a:t>
            </a:r>
            <a:r>
              <a:rPr lang="en-US" b="0" i="0" dirty="0">
                <a:solidFill>
                  <a:srgbClr val="202122"/>
                </a:solidFill>
                <a:effectLst/>
                <a:latin typeface="Arial" panose="020B0604020202020204" pitchFamily="34" charset="0"/>
              </a:rPr>
              <a:t> (1982) or </a:t>
            </a:r>
            <a:r>
              <a:rPr lang="en-US" b="0" i="1" u="none" strike="noStrike" dirty="0">
                <a:solidFill>
                  <a:srgbClr val="202122"/>
                </a:solidFill>
                <a:effectLst/>
                <a:latin typeface="Arial" panose="020B0604020202020204" pitchFamily="34" charset="0"/>
                <a:hlinkClick r:id="rId8" tooltip="Raiders of the Lost Ark (video game)"/>
              </a:rPr>
              <a:t>Raiders of the Lost Ark</a:t>
            </a:r>
            <a:r>
              <a:rPr lang="en-US" b="0" i="0" dirty="0">
                <a:solidFill>
                  <a:srgbClr val="202122"/>
                </a:solidFill>
                <a:effectLst/>
                <a:latin typeface="Arial" panose="020B0604020202020204" pitchFamily="34" charset="0"/>
              </a:rPr>
              <a:t> (1982), where the environments were hard-coded into the game,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was generated constantly by code.</a:t>
            </a:r>
            <a:r>
              <a:rPr lang="en-US" b="0" i="0" u="none" strike="noStrike" baseline="30000" dirty="0">
                <a:solidFill>
                  <a:srgbClr val="202122"/>
                </a:solidFill>
                <a:effectLst/>
                <a:latin typeface="Arial" panose="020B0604020202020204" pitchFamily="34" charset="0"/>
                <a:hlinkClick r:id="rId9"/>
              </a:rPr>
              <a:t>[13]</a:t>
            </a:r>
            <a:r>
              <a:rPr lang="en-US" b="0" i="0" dirty="0">
                <a:solidFill>
                  <a:srgbClr val="202122"/>
                </a:solidFill>
                <a:effectLst/>
                <a:latin typeface="Arial" panose="020B0604020202020204" pitchFamily="34" charset="0"/>
              </a:rPr>
              <a:t> The game generates each screen based on a counter that could run either backwards or forwards depending which direction the player moved from screen to screen.</a:t>
            </a:r>
            <a:r>
              <a:rPr lang="en-US" b="0" i="0" u="none" strike="noStrike" baseline="30000" dirty="0">
                <a:solidFill>
                  <a:srgbClr val="202122"/>
                </a:solidFill>
                <a:effectLst/>
                <a:latin typeface="Arial" panose="020B0604020202020204" pitchFamily="34" charset="0"/>
                <a:hlinkClick r:id="rId10"/>
              </a:rPr>
              <a:t>[17]</a:t>
            </a:r>
            <a:r>
              <a:rPr lang="en-US" b="0" i="0" dirty="0">
                <a:solidFill>
                  <a:srgbClr val="202122"/>
                </a:solidFill>
                <a:effectLst/>
                <a:latin typeface="Arial" panose="020B0604020202020204" pitchFamily="34" charset="0"/>
              </a:rPr>
              <a:t> The 8 </a:t>
            </a:r>
            <a:r>
              <a:rPr lang="en-US" b="0" i="0" u="none" strike="noStrike" dirty="0">
                <a:effectLst/>
                <a:latin typeface="Arial" panose="020B0604020202020204" pitchFamily="34" charset="0"/>
                <a:hlinkClick r:id="rId11" tooltip="Bit"/>
              </a:rPr>
              <a:t>bits</a:t>
            </a:r>
            <a:r>
              <a:rPr lang="en-US" b="0" i="0" dirty="0">
                <a:solidFill>
                  <a:srgbClr val="202122"/>
                </a:solidFill>
                <a:effectLst/>
                <a:latin typeface="Arial" panose="020B0604020202020204" pitchFamily="34" charset="0"/>
              </a:rPr>
              <a:t> in the counter were used to determine certain details such as the background, trees, ground and object patterns, allowing 255 screens to occupy fewer than 50 bytes of ROM.</a:t>
            </a:r>
            <a:r>
              <a:rPr lang="en-US" b="0" i="0" u="none" strike="noStrike" baseline="30000" dirty="0">
                <a:solidFill>
                  <a:srgbClr val="202122"/>
                </a:solidFill>
                <a:effectLst/>
                <a:latin typeface="Arial" panose="020B0604020202020204" pitchFamily="34" charset="0"/>
                <a:hlinkClick r:id="rId12"/>
              </a:rPr>
              <a:t>[18]</a:t>
            </a:r>
            <a:r>
              <a:rPr lang="en-US" b="0" i="0" dirty="0">
                <a:solidFill>
                  <a:srgbClr val="202122"/>
                </a:solidFill>
                <a:effectLst/>
                <a:latin typeface="Arial" panose="020B0604020202020204" pitchFamily="34" charset="0"/>
              </a:rPr>
              <a:t> Activision had created design centers for their games, which were small, close-knit teams of four to five people.</a:t>
            </a:r>
            <a:r>
              <a:rPr lang="en-US" b="0" i="0" u="none" strike="noStrike" baseline="30000" dirty="0">
                <a:solidFill>
                  <a:srgbClr val="202122"/>
                </a:solidFill>
                <a:effectLst/>
                <a:latin typeface="Arial" panose="020B0604020202020204" pitchFamily="34" charset="0"/>
                <a:hlinkClick r:id="rId13"/>
              </a:rPr>
              <a:t>[19]</a:t>
            </a:r>
            <a:r>
              <a:rPr lang="en-US" b="0" i="0" dirty="0">
                <a:solidFill>
                  <a:srgbClr val="202122"/>
                </a:solidFill>
                <a:effectLst/>
                <a:latin typeface="Arial" panose="020B0604020202020204" pitchFamily="34" charset="0"/>
              </a:rPr>
              <a:t> These teams encouraged </a:t>
            </a:r>
            <a:r>
              <a:rPr lang="en-US" b="0" i="0" u="none" strike="noStrike" dirty="0">
                <a:effectLst/>
                <a:latin typeface="Arial" panose="020B0604020202020204" pitchFamily="34" charset="0"/>
                <a:hlinkClick r:id="rId14" tooltip="Peer review"/>
              </a:rPr>
              <a:t>peer reviews</a:t>
            </a:r>
            <a:r>
              <a:rPr lang="en-US" b="0" i="0" dirty="0">
                <a:solidFill>
                  <a:srgbClr val="202122"/>
                </a:solidFill>
                <a:effectLst/>
                <a:latin typeface="Arial" panose="020B0604020202020204" pitchFamily="34" charset="0"/>
              </a:rPr>
              <a:t> and shared </a:t>
            </a:r>
            <a:r>
              <a:rPr lang="en-US" b="0" i="0" u="none" strike="noStrike" dirty="0">
                <a:effectLst/>
                <a:latin typeface="Arial" panose="020B0604020202020204" pitchFamily="34" charset="0"/>
                <a:hlinkClick r:id="rId15" tooltip="Prototype"/>
              </a:rPr>
              <a:t>prototypes</a:t>
            </a:r>
            <a:r>
              <a:rPr lang="en-US" b="0" i="0" dirty="0">
                <a:solidFill>
                  <a:srgbClr val="202122"/>
                </a:solidFill>
                <a:effectLst/>
                <a:latin typeface="Arial" panose="020B0604020202020204" pitchFamily="34" charset="0"/>
              </a:rPr>
              <a:t> of games. In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Crane's team changed the initial number of lives in the game from one to three during the final week of development.</a:t>
            </a:r>
            <a:r>
              <a:rPr lang="en-US" b="0" i="0" u="none" strike="noStrike" baseline="30000" dirty="0">
                <a:solidFill>
                  <a:srgbClr val="202122"/>
                </a:solidFill>
                <a:effectLst/>
                <a:latin typeface="Arial" panose="020B0604020202020204" pitchFamily="34" charset="0"/>
                <a:hlinkClick r:id="rId16"/>
              </a:rPr>
              <a:t>[20]</a:t>
            </a:r>
            <a:r>
              <a:rPr lang="en-US" b="0" i="0" dirty="0">
                <a:solidFill>
                  <a:srgbClr val="202122"/>
                </a:solidFill>
                <a:effectLst/>
                <a:latin typeface="Arial" panose="020B0604020202020204" pitchFamily="34" charset="0"/>
              </a:rPr>
              <a:t> Crane said that "my buddies practically tied me to my chair until I put in extra lives and I'm glad they did".</a:t>
            </a:r>
            <a:r>
              <a:rPr lang="en-US" b="0" i="0" u="none" strike="noStrike" baseline="30000" dirty="0">
                <a:solidFill>
                  <a:srgbClr val="202122"/>
                </a:solidFill>
                <a:effectLst/>
                <a:latin typeface="Arial" panose="020B0604020202020204" pitchFamily="34" charset="0"/>
                <a:hlinkClick r:id="rId16"/>
              </a:rPr>
              <a:t>[20]</a:t>
            </a:r>
            <a:endParaRPr lang="en-US" dirty="0"/>
          </a:p>
        </p:txBody>
      </p:sp>
      <p:sp>
        <p:nvSpPr>
          <p:cNvPr id="4" name="Slide Number Placeholder 3">
            <a:extLst>
              <a:ext uri="{FF2B5EF4-FFF2-40B4-BE49-F238E27FC236}">
                <a16:creationId xmlns:a16="http://schemas.microsoft.com/office/drawing/2014/main" id="{7E9E0A13-DEB3-531B-C25F-26DD6498CDAA}"/>
              </a:ext>
            </a:extLst>
          </p:cNvPr>
          <p:cNvSpPr>
            <a:spLocks noGrp="1"/>
          </p:cNvSpPr>
          <p:nvPr>
            <p:ph type="sldNum" sz="quarter" idx="5"/>
          </p:nvPr>
        </p:nvSpPr>
        <p:spPr/>
        <p:txBody>
          <a:bodyPr/>
          <a:lstStyle/>
          <a:p>
            <a:fld id="{344C44E6-480D-B44A-810D-6F8CD1DB9F6E}" type="slidenum">
              <a:rPr lang="en-US" smtClean="0"/>
              <a:t>19</a:t>
            </a:fld>
            <a:endParaRPr lang="en-US"/>
          </a:p>
        </p:txBody>
      </p:sp>
    </p:spTree>
    <p:extLst>
      <p:ext uri="{BB962C8B-B14F-4D97-AF65-F5344CB8AC3E}">
        <p14:creationId xmlns:p14="http://schemas.microsoft.com/office/powerpoint/2010/main" val="5187136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2"/>
                </a:solidFill>
                <a:effectLst/>
                <a:latin typeface="Arial" panose="020B0604020202020204" pitchFamily="34" charset="0"/>
              </a:rPr>
              <a:t>Activision had created design centers for their games, which were small, close-knit teams of four to five people.</a:t>
            </a:r>
            <a:r>
              <a:rPr lang="en-US" b="0" i="0" u="none" strike="noStrike" baseline="30000" dirty="0">
                <a:solidFill>
                  <a:srgbClr val="202122"/>
                </a:solidFill>
                <a:effectLst/>
                <a:latin typeface="Arial" panose="020B0604020202020204" pitchFamily="34" charset="0"/>
                <a:hlinkClick r:id="rId3"/>
              </a:rPr>
              <a:t>[19]</a:t>
            </a:r>
            <a:r>
              <a:rPr lang="en-US" b="0" i="0" dirty="0">
                <a:solidFill>
                  <a:srgbClr val="202122"/>
                </a:solidFill>
                <a:effectLst/>
                <a:latin typeface="Arial" panose="020B0604020202020204" pitchFamily="34" charset="0"/>
              </a:rPr>
              <a:t> These teams encouraged </a:t>
            </a:r>
            <a:r>
              <a:rPr lang="en-US" b="0" i="0" u="none" strike="noStrike" dirty="0">
                <a:effectLst/>
                <a:latin typeface="Arial" panose="020B0604020202020204" pitchFamily="34" charset="0"/>
                <a:hlinkClick r:id="rId4" tooltip="Peer review"/>
              </a:rPr>
              <a:t>peer reviews</a:t>
            </a:r>
            <a:r>
              <a:rPr lang="en-US" b="0" i="0" dirty="0">
                <a:solidFill>
                  <a:srgbClr val="202122"/>
                </a:solidFill>
                <a:effectLst/>
                <a:latin typeface="Arial" panose="020B0604020202020204" pitchFamily="34" charset="0"/>
              </a:rPr>
              <a:t> and shared </a:t>
            </a:r>
            <a:r>
              <a:rPr lang="en-US" b="0" i="0" u="none" strike="noStrike" dirty="0">
                <a:effectLst/>
                <a:latin typeface="Arial" panose="020B0604020202020204" pitchFamily="34" charset="0"/>
                <a:hlinkClick r:id="rId5" tooltip="Prototype"/>
              </a:rPr>
              <a:t>prototypes</a:t>
            </a:r>
            <a:r>
              <a:rPr lang="en-US" b="0" i="0" dirty="0">
                <a:solidFill>
                  <a:srgbClr val="202122"/>
                </a:solidFill>
                <a:effectLst/>
                <a:latin typeface="Arial" panose="020B0604020202020204" pitchFamily="34" charset="0"/>
              </a:rPr>
              <a:t> of games. In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Crane's team changed the initial number of lives in the game from one to three during the final week of development.</a:t>
            </a:r>
            <a:r>
              <a:rPr lang="en-US" b="0" i="0" u="none" strike="noStrike" baseline="30000" dirty="0">
                <a:solidFill>
                  <a:srgbClr val="202122"/>
                </a:solidFill>
                <a:effectLst/>
                <a:latin typeface="Arial" panose="020B0604020202020204" pitchFamily="34" charset="0"/>
                <a:hlinkClick r:id="rId6"/>
              </a:rPr>
              <a:t>[20]</a:t>
            </a:r>
            <a:r>
              <a:rPr lang="en-US" b="0" i="0" dirty="0">
                <a:solidFill>
                  <a:srgbClr val="202122"/>
                </a:solidFill>
                <a:effectLst/>
                <a:latin typeface="Arial" panose="020B0604020202020204" pitchFamily="34" charset="0"/>
              </a:rPr>
              <a:t> Crane said that "my buddies practically tied me to my chair until I put in extra lives and I'm glad they did".</a:t>
            </a:r>
            <a:r>
              <a:rPr lang="en-US" b="0" i="0" u="none" strike="noStrike" baseline="30000" dirty="0">
                <a:solidFill>
                  <a:srgbClr val="202122"/>
                </a:solidFill>
                <a:effectLst/>
                <a:latin typeface="Arial" panose="020B0604020202020204" pitchFamily="34" charset="0"/>
                <a:hlinkClick r:id="rId6"/>
              </a:rPr>
              <a:t>[20]</a:t>
            </a:r>
            <a:endParaRPr lang="en-US" dirty="0"/>
          </a:p>
        </p:txBody>
      </p:sp>
      <p:sp>
        <p:nvSpPr>
          <p:cNvPr id="4" name="Slide Number Placeholder 3"/>
          <p:cNvSpPr>
            <a:spLocks noGrp="1"/>
          </p:cNvSpPr>
          <p:nvPr>
            <p:ph type="sldNum" sz="quarter" idx="5"/>
          </p:nvPr>
        </p:nvSpPr>
        <p:spPr/>
        <p:txBody>
          <a:bodyPr/>
          <a:lstStyle/>
          <a:p>
            <a:fld id="{344C44E6-480D-B44A-810D-6F8CD1DB9F6E}" type="slidenum">
              <a:rPr lang="en-US" smtClean="0"/>
              <a:t>28</a:t>
            </a:fld>
            <a:endParaRPr lang="en-US"/>
          </a:p>
        </p:txBody>
      </p:sp>
    </p:spTree>
    <p:extLst>
      <p:ext uri="{BB962C8B-B14F-4D97-AF65-F5344CB8AC3E}">
        <p14:creationId xmlns:p14="http://schemas.microsoft.com/office/powerpoint/2010/main" val="24162311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4C44E6-480D-B44A-810D-6F8CD1DB9F6E}" type="slidenum">
              <a:rPr lang="en-US" smtClean="0"/>
              <a:t>33</a:t>
            </a:fld>
            <a:endParaRPr lang="en-US"/>
          </a:p>
        </p:txBody>
      </p:sp>
    </p:spTree>
    <p:extLst>
      <p:ext uri="{BB962C8B-B14F-4D97-AF65-F5344CB8AC3E}">
        <p14:creationId xmlns:p14="http://schemas.microsoft.com/office/powerpoint/2010/main" val="3869362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p:cNvSpPr>
            <a:spLocks noGrp="1"/>
          </p:cNvSpPr>
          <p:nvPr>
            <p:ph type="sldNum" sz="quarter" idx="5"/>
          </p:nvPr>
        </p:nvSpPr>
        <p:spPr/>
        <p:txBody>
          <a:bodyPr/>
          <a:lstStyle/>
          <a:p>
            <a:fld id="{344C44E6-480D-B44A-810D-6F8CD1DB9F6E}" type="slidenum">
              <a:rPr lang="en-US" smtClean="0"/>
              <a:t>6</a:t>
            </a:fld>
            <a:endParaRPr lang="en-US"/>
          </a:p>
        </p:txBody>
      </p:sp>
    </p:spTree>
    <p:extLst>
      <p:ext uri="{BB962C8B-B14F-4D97-AF65-F5344CB8AC3E}">
        <p14:creationId xmlns:p14="http://schemas.microsoft.com/office/powerpoint/2010/main" val="529656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373D1-65A8-82E2-5BAC-11DE7BA2BA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F36B0-0399-08F6-BEF7-66A48DCAB0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321294-C8E3-8BDC-CE58-39418F92B0B8}"/>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CD1260D9-F794-8AC4-2386-8DFF028590A3}"/>
              </a:ext>
            </a:extLst>
          </p:cNvPr>
          <p:cNvSpPr>
            <a:spLocks noGrp="1"/>
          </p:cNvSpPr>
          <p:nvPr>
            <p:ph type="sldNum" sz="quarter" idx="5"/>
          </p:nvPr>
        </p:nvSpPr>
        <p:spPr/>
        <p:txBody>
          <a:bodyPr/>
          <a:lstStyle/>
          <a:p>
            <a:fld id="{344C44E6-480D-B44A-810D-6F8CD1DB9F6E}" type="slidenum">
              <a:rPr lang="en-US" smtClean="0"/>
              <a:t>7</a:t>
            </a:fld>
            <a:endParaRPr lang="en-US"/>
          </a:p>
        </p:txBody>
      </p:sp>
    </p:spTree>
    <p:extLst>
      <p:ext uri="{BB962C8B-B14F-4D97-AF65-F5344CB8AC3E}">
        <p14:creationId xmlns:p14="http://schemas.microsoft.com/office/powerpoint/2010/main" val="20977088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C6E28B-F57F-D1F6-02CC-3A4D35768A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5E5AB6-6C75-CA7D-DEC6-F1FB87E961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AE5DA1-3B8C-891C-A1F4-78DC239AE2F1}"/>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69B2FF12-B3A9-3F40-AC80-C6E698F9770A}"/>
              </a:ext>
            </a:extLst>
          </p:cNvPr>
          <p:cNvSpPr>
            <a:spLocks noGrp="1"/>
          </p:cNvSpPr>
          <p:nvPr>
            <p:ph type="sldNum" sz="quarter" idx="5"/>
          </p:nvPr>
        </p:nvSpPr>
        <p:spPr/>
        <p:txBody>
          <a:bodyPr/>
          <a:lstStyle/>
          <a:p>
            <a:fld id="{344C44E6-480D-B44A-810D-6F8CD1DB9F6E}" type="slidenum">
              <a:rPr lang="en-US" smtClean="0"/>
              <a:t>8</a:t>
            </a:fld>
            <a:endParaRPr lang="en-US"/>
          </a:p>
        </p:txBody>
      </p:sp>
    </p:spTree>
    <p:extLst>
      <p:ext uri="{BB962C8B-B14F-4D97-AF65-F5344CB8AC3E}">
        <p14:creationId xmlns:p14="http://schemas.microsoft.com/office/powerpoint/2010/main" val="2940673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3AD41-A22A-7852-424A-44CCFB5B20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A77857-1831-E3D5-0E0F-9C726DF494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50107E-EBA7-F0F4-B4C9-D214142BDD5F}"/>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ACDD7364-86EA-861A-15C0-02332F6A7038}"/>
              </a:ext>
            </a:extLst>
          </p:cNvPr>
          <p:cNvSpPr>
            <a:spLocks noGrp="1"/>
          </p:cNvSpPr>
          <p:nvPr>
            <p:ph type="sldNum" sz="quarter" idx="5"/>
          </p:nvPr>
        </p:nvSpPr>
        <p:spPr/>
        <p:txBody>
          <a:bodyPr/>
          <a:lstStyle/>
          <a:p>
            <a:fld id="{344C44E6-480D-B44A-810D-6F8CD1DB9F6E}" type="slidenum">
              <a:rPr lang="en-US" smtClean="0"/>
              <a:t>9</a:t>
            </a:fld>
            <a:endParaRPr lang="en-US"/>
          </a:p>
        </p:txBody>
      </p:sp>
    </p:spTree>
    <p:extLst>
      <p:ext uri="{BB962C8B-B14F-4D97-AF65-F5344CB8AC3E}">
        <p14:creationId xmlns:p14="http://schemas.microsoft.com/office/powerpoint/2010/main" val="151497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A49D4F-6F5D-8C19-90BC-75CD71830D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F90AFC-8E9E-DA43-9BBE-2A12A9CF66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D073D8-91E8-BCA9-E026-E86C1E70EFE4}"/>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9B3B3567-2436-6EA3-A342-ABA37BD20AA4}"/>
              </a:ext>
            </a:extLst>
          </p:cNvPr>
          <p:cNvSpPr>
            <a:spLocks noGrp="1"/>
          </p:cNvSpPr>
          <p:nvPr>
            <p:ph type="sldNum" sz="quarter" idx="5"/>
          </p:nvPr>
        </p:nvSpPr>
        <p:spPr/>
        <p:txBody>
          <a:bodyPr/>
          <a:lstStyle/>
          <a:p>
            <a:fld id="{344C44E6-480D-B44A-810D-6F8CD1DB9F6E}" type="slidenum">
              <a:rPr lang="en-US" smtClean="0"/>
              <a:t>10</a:t>
            </a:fld>
            <a:endParaRPr lang="en-US"/>
          </a:p>
        </p:txBody>
      </p:sp>
    </p:spTree>
    <p:extLst>
      <p:ext uri="{BB962C8B-B14F-4D97-AF65-F5344CB8AC3E}">
        <p14:creationId xmlns:p14="http://schemas.microsoft.com/office/powerpoint/2010/main" val="2468590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6E45A-C990-098F-28E5-B9944EAEBE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C74DCC-D4A6-1974-FE59-654BF9946B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E7230C-8DCF-ED9C-C36F-BFA481E3AC84}"/>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8AB1EDCE-3257-6993-C2D7-323454D07D3F}"/>
              </a:ext>
            </a:extLst>
          </p:cNvPr>
          <p:cNvSpPr>
            <a:spLocks noGrp="1"/>
          </p:cNvSpPr>
          <p:nvPr>
            <p:ph type="sldNum" sz="quarter" idx="5"/>
          </p:nvPr>
        </p:nvSpPr>
        <p:spPr/>
        <p:txBody>
          <a:bodyPr/>
          <a:lstStyle/>
          <a:p>
            <a:fld id="{344C44E6-480D-B44A-810D-6F8CD1DB9F6E}" type="slidenum">
              <a:rPr lang="en-US" smtClean="0"/>
              <a:t>11</a:t>
            </a:fld>
            <a:endParaRPr lang="en-US"/>
          </a:p>
        </p:txBody>
      </p:sp>
    </p:spTree>
    <p:extLst>
      <p:ext uri="{BB962C8B-B14F-4D97-AF65-F5344CB8AC3E}">
        <p14:creationId xmlns:p14="http://schemas.microsoft.com/office/powerpoint/2010/main" val="16864236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9E4304-B1C7-F030-A849-81C98BFA9A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116F-904D-09CF-AA69-6172C362B6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B48C82-A6F9-1334-B8EF-F28648403F19}"/>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6C617E5B-3B3D-BD65-4139-DC4469A2A1E7}"/>
              </a:ext>
            </a:extLst>
          </p:cNvPr>
          <p:cNvSpPr>
            <a:spLocks noGrp="1"/>
          </p:cNvSpPr>
          <p:nvPr>
            <p:ph type="sldNum" sz="quarter" idx="5"/>
          </p:nvPr>
        </p:nvSpPr>
        <p:spPr/>
        <p:txBody>
          <a:bodyPr/>
          <a:lstStyle/>
          <a:p>
            <a:fld id="{344C44E6-480D-B44A-810D-6F8CD1DB9F6E}" type="slidenum">
              <a:rPr lang="en-US" smtClean="0"/>
              <a:t>12</a:t>
            </a:fld>
            <a:endParaRPr lang="en-US"/>
          </a:p>
        </p:txBody>
      </p:sp>
    </p:spTree>
    <p:extLst>
      <p:ext uri="{BB962C8B-B14F-4D97-AF65-F5344CB8AC3E}">
        <p14:creationId xmlns:p14="http://schemas.microsoft.com/office/powerpoint/2010/main" val="42928839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6A04D8-6D56-BFC7-947D-D3E3188E31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A9E7EE-DADC-E747-B54C-D9A6C035E5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233099-FE68-428E-B708-22FE568E313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52B299-2886-7251-E94A-8581896BED60}"/>
              </a:ext>
            </a:extLst>
          </p:cNvPr>
          <p:cNvSpPr>
            <a:spLocks noGrp="1"/>
          </p:cNvSpPr>
          <p:nvPr>
            <p:ph type="sldNum" sz="quarter" idx="5"/>
          </p:nvPr>
        </p:nvSpPr>
        <p:spPr/>
        <p:txBody>
          <a:bodyPr/>
          <a:lstStyle/>
          <a:p>
            <a:fld id="{344C44E6-480D-B44A-810D-6F8CD1DB9F6E}" type="slidenum">
              <a:rPr lang="en-US" smtClean="0"/>
              <a:t>13</a:t>
            </a:fld>
            <a:endParaRPr lang="en-US"/>
          </a:p>
        </p:txBody>
      </p:sp>
    </p:spTree>
    <p:extLst>
      <p:ext uri="{BB962C8B-B14F-4D97-AF65-F5344CB8AC3E}">
        <p14:creationId xmlns:p14="http://schemas.microsoft.com/office/powerpoint/2010/main" val="310967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34F27-F3F2-CB9B-EF85-EB86B35D9D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2095A4-25A2-2952-1309-1B18BE3147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F87ACD-84EF-3EC4-292A-89887D64A5DE}"/>
              </a:ext>
            </a:extLst>
          </p:cNvPr>
          <p:cNvSpPr>
            <a:spLocks noGrp="1"/>
          </p:cNvSpPr>
          <p:nvPr>
            <p:ph type="dt" sz="half" idx="10"/>
          </p:nvPr>
        </p:nvSpPr>
        <p:spPr/>
        <p:txBody>
          <a:bodyPr/>
          <a:lstStyle/>
          <a:p>
            <a:fld id="{69B9443B-7D22-3248-B63C-65A84622FF78}" type="datetimeFigureOut">
              <a:rPr lang="en-US" smtClean="0"/>
              <a:t>10/28/24</a:t>
            </a:fld>
            <a:endParaRPr lang="en-US"/>
          </a:p>
        </p:txBody>
      </p:sp>
      <p:sp>
        <p:nvSpPr>
          <p:cNvPr id="5" name="Footer Placeholder 4">
            <a:extLst>
              <a:ext uri="{FF2B5EF4-FFF2-40B4-BE49-F238E27FC236}">
                <a16:creationId xmlns:a16="http://schemas.microsoft.com/office/drawing/2014/main" id="{43B4F327-20A6-A114-E9CF-0990DB7798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4DE94E-8AA7-465F-374F-E0C03CB5C645}"/>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27026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1A48D-0445-D53E-88BB-1B5F745EE2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5CF5F1-B7D3-86D5-5D43-C16ADD94E1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7D3FE8-DAC3-DB9D-6777-56FF87373B76}"/>
              </a:ext>
            </a:extLst>
          </p:cNvPr>
          <p:cNvSpPr>
            <a:spLocks noGrp="1"/>
          </p:cNvSpPr>
          <p:nvPr>
            <p:ph type="dt" sz="half" idx="10"/>
          </p:nvPr>
        </p:nvSpPr>
        <p:spPr/>
        <p:txBody>
          <a:bodyPr/>
          <a:lstStyle/>
          <a:p>
            <a:fld id="{69B9443B-7D22-3248-B63C-65A84622FF78}" type="datetimeFigureOut">
              <a:rPr lang="en-US" smtClean="0"/>
              <a:t>10/28/24</a:t>
            </a:fld>
            <a:endParaRPr lang="en-US"/>
          </a:p>
        </p:txBody>
      </p:sp>
      <p:sp>
        <p:nvSpPr>
          <p:cNvPr id="5" name="Footer Placeholder 4">
            <a:extLst>
              <a:ext uri="{FF2B5EF4-FFF2-40B4-BE49-F238E27FC236}">
                <a16:creationId xmlns:a16="http://schemas.microsoft.com/office/drawing/2014/main" id="{E1FC14DA-CA8F-F94D-4238-FF1CBE2472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F2952C-52B4-598B-70FF-82D70967B59D}"/>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730330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77DD19-4CC6-CC0C-2AA6-568973F86CA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B577DD4-247E-4DED-0DBC-DA5DB340DD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D1E69C-8190-F1F5-8B03-333D6F1245FF}"/>
              </a:ext>
            </a:extLst>
          </p:cNvPr>
          <p:cNvSpPr>
            <a:spLocks noGrp="1"/>
          </p:cNvSpPr>
          <p:nvPr>
            <p:ph type="dt" sz="half" idx="10"/>
          </p:nvPr>
        </p:nvSpPr>
        <p:spPr/>
        <p:txBody>
          <a:bodyPr/>
          <a:lstStyle/>
          <a:p>
            <a:fld id="{69B9443B-7D22-3248-B63C-65A84622FF78}" type="datetimeFigureOut">
              <a:rPr lang="en-US" smtClean="0"/>
              <a:t>10/28/24</a:t>
            </a:fld>
            <a:endParaRPr lang="en-US"/>
          </a:p>
        </p:txBody>
      </p:sp>
      <p:sp>
        <p:nvSpPr>
          <p:cNvPr id="5" name="Footer Placeholder 4">
            <a:extLst>
              <a:ext uri="{FF2B5EF4-FFF2-40B4-BE49-F238E27FC236}">
                <a16:creationId xmlns:a16="http://schemas.microsoft.com/office/drawing/2014/main" id="{042E2AE8-C062-6986-79F4-CFE31FDF5D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036C61-775D-4A3F-C943-ABAE0B75D7D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1988217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C7051-D75D-81A0-E53B-7569E59D40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B904FD-9DA7-B5AF-82A4-1D8F10034D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94FB28-3275-5AB1-A527-FC13CF96443A}"/>
              </a:ext>
            </a:extLst>
          </p:cNvPr>
          <p:cNvSpPr>
            <a:spLocks noGrp="1"/>
          </p:cNvSpPr>
          <p:nvPr>
            <p:ph type="dt" sz="half" idx="10"/>
          </p:nvPr>
        </p:nvSpPr>
        <p:spPr/>
        <p:txBody>
          <a:bodyPr/>
          <a:lstStyle/>
          <a:p>
            <a:fld id="{69B9443B-7D22-3248-B63C-65A84622FF78}" type="datetimeFigureOut">
              <a:rPr lang="en-US" smtClean="0"/>
              <a:t>10/28/24</a:t>
            </a:fld>
            <a:endParaRPr lang="en-US"/>
          </a:p>
        </p:txBody>
      </p:sp>
      <p:sp>
        <p:nvSpPr>
          <p:cNvPr id="5" name="Footer Placeholder 4">
            <a:extLst>
              <a:ext uri="{FF2B5EF4-FFF2-40B4-BE49-F238E27FC236}">
                <a16:creationId xmlns:a16="http://schemas.microsoft.com/office/drawing/2014/main" id="{80BEC832-6811-4989-0443-6FDB9AFAEE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95CE20-8174-BA1E-B693-B03C47FC0B91}"/>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3281854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5BAC1-CB7C-88A6-F683-607A65086C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B335608-BF02-4DAD-4456-5DD16C93C3E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36467A-FE99-B60B-2A79-4C568FF45B50}"/>
              </a:ext>
            </a:extLst>
          </p:cNvPr>
          <p:cNvSpPr>
            <a:spLocks noGrp="1"/>
          </p:cNvSpPr>
          <p:nvPr>
            <p:ph type="dt" sz="half" idx="10"/>
          </p:nvPr>
        </p:nvSpPr>
        <p:spPr/>
        <p:txBody>
          <a:bodyPr/>
          <a:lstStyle/>
          <a:p>
            <a:fld id="{69B9443B-7D22-3248-B63C-65A84622FF78}" type="datetimeFigureOut">
              <a:rPr lang="en-US" smtClean="0"/>
              <a:t>10/28/24</a:t>
            </a:fld>
            <a:endParaRPr lang="en-US"/>
          </a:p>
        </p:txBody>
      </p:sp>
      <p:sp>
        <p:nvSpPr>
          <p:cNvPr id="5" name="Footer Placeholder 4">
            <a:extLst>
              <a:ext uri="{FF2B5EF4-FFF2-40B4-BE49-F238E27FC236}">
                <a16:creationId xmlns:a16="http://schemas.microsoft.com/office/drawing/2014/main" id="{A352FA06-61EE-CFE9-1458-F2F202AFB4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1FA633-E22A-4CFD-AD05-0EDF938DC36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335034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CCA7B-F146-6F51-0D65-9B07311608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F63547-9275-F434-9B23-767743C031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2E3E0-432D-8ABC-6A1F-CEEEE1F1CF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3C66B1-E1AA-BB87-96C0-0DF7913DCF76}"/>
              </a:ext>
            </a:extLst>
          </p:cNvPr>
          <p:cNvSpPr>
            <a:spLocks noGrp="1"/>
          </p:cNvSpPr>
          <p:nvPr>
            <p:ph type="dt" sz="half" idx="10"/>
          </p:nvPr>
        </p:nvSpPr>
        <p:spPr/>
        <p:txBody>
          <a:bodyPr/>
          <a:lstStyle/>
          <a:p>
            <a:fld id="{69B9443B-7D22-3248-B63C-65A84622FF78}" type="datetimeFigureOut">
              <a:rPr lang="en-US" smtClean="0"/>
              <a:t>10/28/24</a:t>
            </a:fld>
            <a:endParaRPr lang="en-US"/>
          </a:p>
        </p:txBody>
      </p:sp>
      <p:sp>
        <p:nvSpPr>
          <p:cNvPr id="6" name="Footer Placeholder 5">
            <a:extLst>
              <a:ext uri="{FF2B5EF4-FFF2-40B4-BE49-F238E27FC236}">
                <a16:creationId xmlns:a16="http://schemas.microsoft.com/office/drawing/2014/main" id="{3C00B990-C0C6-8FE8-5F02-BA22BFB9D3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307FA4-B5FD-E0BF-B2EF-10A40CF750D9}"/>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1277972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3FCFA-ABB2-C5D3-4EBB-32AC6B7E18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A5DFB2-8971-E091-166E-A7E49E6386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D029B6-B09E-F137-22BA-5B6B3BC2D2D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D6F55E-9347-3719-2005-0FD16E22AD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86B192-0236-0159-E80D-95B17BAF62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E97685-D15B-2614-35F9-1414803C7724}"/>
              </a:ext>
            </a:extLst>
          </p:cNvPr>
          <p:cNvSpPr>
            <a:spLocks noGrp="1"/>
          </p:cNvSpPr>
          <p:nvPr>
            <p:ph type="dt" sz="half" idx="10"/>
          </p:nvPr>
        </p:nvSpPr>
        <p:spPr/>
        <p:txBody>
          <a:bodyPr/>
          <a:lstStyle/>
          <a:p>
            <a:fld id="{69B9443B-7D22-3248-B63C-65A84622FF78}" type="datetimeFigureOut">
              <a:rPr lang="en-US" smtClean="0"/>
              <a:t>10/28/24</a:t>
            </a:fld>
            <a:endParaRPr lang="en-US"/>
          </a:p>
        </p:txBody>
      </p:sp>
      <p:sp>
        <p:nvSpPr>
          <p:cNvPr id="8" name="Footer Placeholder 7">
            <a:extLst>
              <a:ext uri="{FF2B5EF4-FFF2-40B4-BE49-F238E27FC236}">
                <a16:creationId xmlns:a16="http://schemas.microsoft.com/office/drawing/2014/main" id="{180D3FED-D6C9-6DB4-DA0E-34BE092700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AFE63E-CC02-88F6-BD8F-DD5678FD987B}"/>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029633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931E1-7BC9-1966-FA54-41F4746A831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00DBFF-831B-C30B-0371-664885E30A8A}"/>
              </a:ext>
            </a:extLst>
          </p:cNvPr>
          <p:cNvSpPr>
            <a:spLocks noGrp="1"/>
          </p:cNvSpPr>
          <p:nvPr>
            <p:ph type="dt" sz="half" idx="10"/>
          </p:nvPr>
        </p:nvSpPr>
        <p:spPr/>
        <p:txBody>
          <a:bodyPr/>
          <a:lstStyle/>
          <a:p>
            <a:fld id="{69B9443B-7D22-3248-B63C-65A84622FF78}" type="datetimeFigureOut">
              <a:rPr lang="en-US" smtClean="0"/>
              <a:t>10/28/24</a:t>
            </a:fld>
            <a:endParaRPr lang="en-US"/>
          </a:p>
        </p:txBody>
      </p:sp>
      <p:sp>
        <p:nvSpPr>
          <p:cNvPr id="4" name="Footer Placeholder 3">
            <a:extLst>
              <a:ext uri="{FF2B5EF4-FFF2-40B4-BE49-F238E27FC236}">
                <a16:creationId xmlns:a16="http://schemas.microsoft.com/office/drawing/2014/main" id="{7A33FD7B-67F1-FD98-1990-8C971D7934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E28C07-00A5-C7F8-3C16-E843EE352837}"/>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785425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5ECD3C-3C7B-5858-692F-C6C83BCAA389}"/>
              </a:ext>
            </a:extLst>
          </p:cNvPr>
          <p:cNvSpPr>
            <a:spLocks noGrp="1"/>
          </p:cNvSpPr>
          <p:nvPr>
            <p:ph type="dt" sz="half" idx="10"/>
          </p:nvPr>
        </p:nvSpPr>
        <p:spPr/>
        <p:txBody>
          <a:bodyPr/>
          <a:lstStyle/>
          <a:p>
            <a:fld id="{69B9443B-7D22-3248-B63C-65A84622FF78}" type="datetimeFigureOut">
              <a:rPr lang="en-US" smtClean="0"/>
              <a:t>10/28/24</a:t>
            </a:fld>
            <a:endParaRPr lang="en-US"/>
          </a:p>
        </p:txBody>
      </p:sp>
      <p:sp>
        <p:nvSpPr>
          <p:cNvPr id="3" name="Footer Placeholder 2">
            <a:extLst>
              <a:ext uri="{FF2B5EF4-FFF2-40B4-BE49-F238E27FC236}">
                <a16:creationId xmlns:a16="http://schemas.microsoft.com/office/drawing/2014/main" id="{FAECD208-1E3C-4C57-CBBE-19D61E7A85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A8EEF2-6FCA-36CB-A162-096353CC171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3393165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2CC1D-99B1-2CDE-4104-94900484F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B1B171-76CF-EFB6-A472-4CC0ABBAC1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7A6585-5C25-FD41-0207-C91A2A6C19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212128-5EA1-9B86-67FA-16641D7E8189}"/>
              </a:ext>
            </a:extLst>
          </p:cNvPr>
          <p:cNvSpPr>
            <a:spLocks noGrp="1"/>
          </p:cNvSpPr>
          <p:nvPr>
            <p:ph type="dt" sz="half" idx="10"/>
          </p:nvPr>
        </p:nvSpPr>
        <p:spPr/>
        <p:txBody>
          <a:bodyPr/>
          <a:lstStyle/>
          <a:p>
            <a:fld id="{69B9443B-7D22-3248-B63C-65A84622FF78}" type="datetimeFigureOut">
              <a:rPr lang="en-US" smtClean="0"/>
              <a:t>10/28/24</a:t>
            </a:fld>
            <a:endParaRPr lang="en-US"/>
          </a:p>
        </p:txBody>
      </p:sp>
      <p:sp>
        <p:nvSpPr>
          <p:cNvPr id="6" name="Footer Placeholder 5">
            <a:extLst>
              <a:ext uri="{FF2B5EF4-FFF2-40B4-BE49-F238E27FC236}">
                <a16:creationId xmlns:a16="http://schemas.microsoft.com/office/drawing/2014/main" id="{864919AF-7471-7EEA-13D9-49A1353662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AD7A58-7672-58C4-6F76-AF8DAE5B5F11}"/>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175854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B690D-43BB-67E1-541C-D2BE5EA11F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928688A-7A05-BE68-D136-B54415DF8B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AE62F5-364E-FE3A-9577-3FA54EAF4E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559FA1-8F34-30FA-74C5-2E6D42C14819}"/>
              </a:ext>
            </a:extLst>
          </p:cNvPr>
          <p:cNvSpPr>
            <a:spLocks noGrp="1"/>
          </p:cNvSpPr>
          <p:nvPr>
            <p:ph type="dt" sz="half" idx="10"/>
          </p:nvPr>
        </p:nvSpPr>
        <p:spPr/>
        <p:txBody>
          <a:bodyPr/>
          <a:lstStyle/>
          <a:p>
            <a:fld id="{69B9443B-7D22-3248-B63C-65A84622FF78}" type="datetimeFigureOut">
              <a:rPr lang="en-US" smtClean="0"/>
              <a:t>10/28/24</a:t>
            </a:fld>
            <a:endParaRPr lang="en-US"/>
          </a:p>
        </p:txBody>
      </p:sp>
      <p:sp>
        <p:nvSpPr>
          <p:cNvPr id="6" name="Footer Placeholder 5">
            <a:extLst>
              <a:ext uri="{FF2B5EF4-FFF2-40B4-BE49-F238E27FC236}">
                <a16:creationId xmlns:a16="http://schemas.microsoft.com/office/drawing/2014/main" id="{BF19C991-8181-5FD3-0A77-EDAE57012C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8DB9B8-C131-6EDB-C874-CCA06ACCB1B3}"/>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002058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00F1F9-A67C-A51E-00B5-C74E1220D5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5231913-E0CB-1E76-FC34-F593431C02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14F0FD-45DD-3BDA-A48A-F3A4259F14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9B9443B-7D22-3248-B63C-65A84622FF78}" type="datetimeFigureOut">
              <a:rPr lang="en-US" smtClean="0"/>
              <a:t>10/28/24</a:t>
            </a:fld>
            <a:endParaRPr lang="en-US"/>
          </a:p>
        </p:txBody>
      </p:sp>
      <p:sp>
        <p:nvSpPr>
          <p:cNvPr id="5" name="Footer Placeholder 4">
            <a:extLst>
              <a:ext uri="{FF2B5EF4-FFF2-40B4-BE49-F238E27FC236}">
                <a16:creationId xmlns:a16="http://schemas.microsoft.com/office/drawing/2014/main" id="{AD59DFA2-6A5C-B7C4-8D3F-2B07AC654E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99E1E2A-7F7A-6770-7E15-0874FEC65A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1C0C6B5-60B8-C244-95CE-A97365A7D06A}" type="slidenum">
              <a:rPr lang="en-US" smtClean="0"/>
              <a:t>‹#›</a:t>
            </a:fld>
            <a:endParaRPr lang="en-US"/>
          </a:p>
        </p:txBody>
      </p:sp>
    </p:spTree>
    <p:extLst>
      <p:ext uri="{BB962C8B-B14F-4D97-AF65-F5344CB8AC3E}">
        <p14:creationId xmlns:p14="http://schemas.microsoft.com/office/powerpoint/2010/main" val="1236105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video" Target="https://www.youtube.com/embed/ws-ExrlbmtY?feature=oembed" TargetMode="External"/><Relationship Id="rId4" Type="http://schemas.openxmlformats.org/officeDocument/2006/relationships/image" Target="../media/image7.jpeg"/></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F63F9-FD6C-AE33-7F5A-4F2CE1F119CF}"/>
              </a:ext>
            </a:extLst>
          </p:cNvPr>
          <p:cNvSpPr>
            <a:spLocks noGrp="1"/>
          </p:cNvSpPr>
          <p:nvPr>
            <p:ph type="ctrTitle"/>
          </p:nvPr>
        </p:nvSpPr>
        <p:spPr>
          <a:xfrm>
            <a:off x="831773" y="444615"/>
            <a:ext cx="10528453" cy="3157423"/>
          </a:xfrm>
        </p:spPr>
        <p:txBody>
          <a:bodyPr>
            <a:normAutofit/>
          </a:bodyPr>
          <a:lstStyle/>
          <a:p>
            <a:r>
              <a:rPr lang="en-US" sz="8800" dirty="0">
                <a:solidFill>
                  <a:schemeClr val="bg1"/>
                </a:solidFill>
              </a:rPr>
              <a:t>vintage </a:t>
            </a:r>
            <a:r>
              <a:rPr lang="en-US" sz="8800" dirty="0">
                <a:solidFill>
                  <a:schemeClr val="bg1"/>
                </a:solidFill>
                <a:latin typeface="Arial" panose="020B0604020202020204" pitchFamily="34" charset="0"/>
                <a:cs typeface="Arial" panose="020B0604020202020204" pitchFamily="34" charset="0"/>
              </a:rPr>
              <a:t>game</a:t>
            </a:r>
            <a:r>
              <a:rPr lang="en-US" sz="8800" dirty="0">
                <a:solidFill>
                  <a:schemeClr val="bg1"/>
                </a:solidFill>
              </a:rPr>
              <a:t> design</a:t>
            </a:r>
          </a:p>
        </p:txBody>
      </p:sp>
      <p:sp>
        <p:nvSpPr>
          <p:cNvPr id="3" name="Subtitle 2">
            <a:extLst>
              <a:ext uri="{FF2B5EF4-FFF2-40B4-BE49-F238E27FC236}">
                <a16:creationId xmlns:a16="http://schemas.microsoft.com/office/drawing/2014/main" id="{D7E79357-DD09-8B6A-7514-C550F76F91F3}"/>
              </a:ext>
            </a:extLst>
          </p:cNvPr>
          <p:cNvSpPr>
            <a:spLocks noGrp="1"/>
          </p:cNvSpPr>
          <p:nvPr>
            <p:ph type="subTitle" idx="1"/>
          </p:nvPr>
        </p:nvSpPr>
        <p:spPr/>
        <p:txBody>
          <a:bodyPr>
            <a:normAutofit/>
          </a:bodyPr>
          <a:lstStyle/>
          <a:p>
            <a:r>
              <a:rPr lang="en-US" sz="4400" dirty="0">
                <a:solidFill>
                  <a:schemeClr val="bg1"/>
                </a:solidFill>
                <a:latin typeface="Arial" panose="020B0604020202020204" pitchFamily="34" charset="0"/>
                <a:cs typeface="Arial" panose="020B0604020202020204" pitchFamily="34" charset="0"/>
              </a:rPr>
              <a:t>day 1</a:t>
            </a:r>
          </a:p>
        </p:txBody>
      </p:sp>
    </p:spTree>
    <p:extLst>
      <p:ext uri="{BB962C8B-B14F-4D97-AF65-F5344CB8AC3E}">
        <p14:creationId xmlns:p14="http://schemas.microsoft.com/office/powerpoint/2010/main" val="42393377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D4B3323-5547-5030-1183-A8CBF76D1C62}"/>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8338334B-B9DE-287E-1145-B61BAD5789D7}"/>
              </a:ext>
            </a:extLst>
          </p:cNvPr>
          <p:cNvSpPr>
            <a:spLocks noGrp="1"/>
          </p:cNvSpPr>
          <p:nvPr>
            <p:ph type="ctrTitle"/>
          </p:nvPr>
        </p:nvSpPr>
        <p:spPr>
          <a:xfrm>
            <a:off x="1524000" y="2728664"/>
            <a:ext cx="9144000" cy="1400672"/>
          </a:xfrm>
        </p:spPr>
        <p:txBody>
          <a:bodyPr>
            <a:noAutofit/>
          </a:bodyPr>
          <a:lstStyle/>
          <a:p>
            <a:r>
              <a:rPr lang="en-US" sz="10300" dirty="0">
                <a:solidFill>
                  <a:schemeClr val="bg1"/>
                </a:solidFill>
                <a:latin typeface="Arial" panose="020B0604020202020204" pitchFamily="34" charset="0"/>
                <a:cs typeface="Arial" panose="020B0604020202020204" pitchFamily="34" charset="0"/>
              </a:rPr>
              <a:t>pipelines</a:t>
            </a:r>
          </a:p>
        </p:txBody>
      </p:sp>
    </p:spTree>
    <p:extLst>
      <p:ext uri="{BB962C8B-B14F-4D97-AF65-F5344CB8AC3E}">
        <p14:creationId xmlns:p14="http://schemas.microsoft.com/office/powerpoint/2010/main" val="36767763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A43EB2B-5375-CA30-E0F6-951CD669F71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A270AF1-9568-8366-7EDD-46D243699FE2}"/>
              </a:ext>
            </a:extLst>
          </p:cNvPr>
          <p:cNvSpPr>
            <a:spLocks noGrp="1"/>
          </p:cNvSpPr>
          <p:nvPr>
            <p:ph type="ctrTitle"/>
          </p:nvPr>
        </p:nvSpPr>
        <p:spPr>
          <a:xfrm>
            <a:off x="944880" y="1949548"/>
            <a:ext cx="10302240" cy="295890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what a video game is</a:t>
            </a:r>
          </a:p>
        </p:txBody>
      </p:sp>
    </p:spTree>
    <p:extLst>
      <p:ext uri="{BB962C8B-B14F-4D97-AF65-F5344CB8AC3E}">
        <p14:creationId xmlns:p14="http://schemas.microsoft.com/office/powerpoint/2010/main" val="14543078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420E625-722A-D8D2-12F7-93F42EFA584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C35C6DFE-65FD-6138-F4BC-19A9583E6269}"/>
              </a:ext>
            </a:extLst>
          </p:cNvPr>
          <p:cNvSpPr>
            <a:spLocks noGrp="1"/>
          </p:cNvSpPr>
          <p:nvPr>
            <p:ph type="ctrTitle"/>
          </p:nvPr>
        </p:nvSpPr>
        <p:spPr>
          <a:xfrm>
            <a:off x="944880" y="2728664"/>
            <a:ext cx="10302240" cy="1400672"/>
          </a:xfrm>
        </p:spPr>
        <p:txBody>
          <a:bodyPr>
            <a:noAutofit/>
          </a:bodyPr>
          <a:lstStyle/>
          <a:p>
            <a:r>
              <a:rPr lang="en-US" sz="10300" dirty="0">
                <a:solidFill>
                  <a:schemeClr val="bg1"/>
                </a:solidFill>
                <a:latin typeface="Arial" panose="020B0604020202020204" pitchFamily="34" charset="0"/>
                <a:cs typeface="Arial" panose="020B0604020202020204" pitchFamily="34" charset="0"/>
              </a:rPr>
              <a:t>legendary games</a:t>
            </a:r>
          </a:p>
        </p:txBody>
      </p:sp>
    </p:spTree>
    <p:extLst>
      <p:ext uri="{BB962C8B-B14F-4D97-AF65-F5344CB8AC3E}">
        <p14:creationId xmlns:p14="http://schemas.microsoft.com/office/powerpoint/2010/main" val="1329379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60223FF-16DD-F021-5171-6496EE44B9BD}"/>
            </a:ext>
          </a:extLst>
        </p:cNvPr>
        <p:cNvGrpSpPr/>
        <p:nvPr/>
      </p:nvGrpSpPr>
      <p:grpSpPr>
        <a:xfrm>
          <a:off x="0" y="0"/>
          <a:ext cx="0" cy="0"/>
          <a:chOff x="0" y="0"/>
          <a:chExt cx="0" cy="0"/>
        </a:xfrm>
      </p:grpSpPr>
      <p:pic>
        <p:nvPicPr>
          <p:cNvPr id="8198" name="Picture 6">
            <a:extLst>
              <a:ext uri="{FF2B5EF4-FFF2-40B4-BE49-F238E27FC236}">
                <a16:creationId xmlns:a16="http://schemas.microsoft.com/office/drawing/2014/main" id="{6DC67DC1-19CD-5501-9486-56A83EE02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99586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EA6E373A-422B-AC2C-3E83-83256A5F50E8}"/>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Howard Scott Warshaw</a:t>
            </a:r>
            <a:br>
              <a:rPr lang="en-US" dirty="0">
                <a:solidFill>
                  <a:schemeClr val="bg1"/>
                </a:solidFill>
                <a:latin typeface="Arial" panose="020B0604020202020204" pitchFamily="34" charset="0"/>
                <a:cs typeface="Arial" panose="020B0604020202020204" pitchFamily="34" charset="0"/>
              </a:rPr>
            </a:br>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still considered a top 100 game</a:t>
            </a:r>
          </a:p>
        </p:txBody>
      </p:sp>
    </p:spTree>
    <p:extLst>
      <p:ext uri="{BB962C8B-B14F-4D97-AF65-F5344CB8AC3E}">
        <p14:creationId xmlns:p14="http://schemas.microsoft.com/office/powerpoint/2010/main" val="31318152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D2CB7B2-A978-D7FC-C4DA-4DAD4737267A}"/>
            </a:ext>
          </a:extLst>
        </p:cNvPr>
        <p:cNvGrpSpPr/>
        <p:nvPr/>
      </p:nvGrpSpPr>
      <p:grpSpPr>
        <a:xfrm>
          <a:off x="0" y="0"/>
          <a:ext cx="0" cy="0"/>
          <a:chOff x="0" y="0"/>
          <a:chExt cx="0" cy="0"/>
        </a:xfrm>
      </p:grpSpPr>
      <p:pic>
        <p:nvPicPr>
          <p:cNvPr id="12290" name="Picture 2" descr="Raiders of the Lost Ark (Atari 2600) - Game Manual Only">
            <a:extLst>
              <a:ext uri="{FF2B5EF4-FFF2-40B4-BE49-F238E27FC236}">
                <a16:creationId xmlns:a16="http://schemas.microsoft.com/office/drawing/2014/main" id="{EC035E06-9E94-42C5-4BBC-6161F756E8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546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6E46C379-D00B-9B8C-9FB6-107F0EE6E6D4}"/>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Howard Scott Warshaw</a:t>
            </a:r>
            <a:br>
              <a:rPr lang="en-US" dirty="0">
                <a:solidFill>
                  <a:schemeClr val="bg1"/>
                </a:solidFill>
                <a:latin typeface="Arial" panose="020B0604020202020204" pitchFamily="34" charset="0"/>
                <a:cs typeface="Arial" panose="020B0604020202020204" pitchFamily="34" charset="0"/>
              </a:rPr>
            </a:br>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surprisingly complex</a:t>
            </a:r>
          </a:p>
        </p:txBody>
      </p:sp>
    </p:spTree>
    <p:extLst>
      <p:ext uri="{BB962C8B-B14F-4D97-AF65-F5344CB8AC3E}">
        <p14:creationId xmlns:p14="http://schemas.microsoft.com/office/powerpoint/2010/main" val="58584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F6C95B8-E8F9-4D52-0C60-BE4ED2F2A918}"/>
            </a:ext>
          </a:extLst>
        </p:cNvPr>
        <p:cNvGrpSpPr/>
        <p:nvPr/>
      </p:nvGrpSpPr>
      <p:grpSpPr>
        <a:xfrm>
          <a:off x="0" y="0"/>
          <a:ext cx="0" cy="0"/>
          <a:chOff x="0" y="0"/>
          <a:chExt cx="0" cy="0"/>
        </a:xfrm>
      </p:grpSpPr>
      <p:pic>
        <p:nvPicPr>
          <p:cNvPr id="10242" name="Picture 2" descr="Breakout (Atari 2600) — StrategyWiki | Strategy guide and game reference  wiki">
            <a:extLst>
              <a:ext uri="{FF2B5EF4-FFF2-40B4-BE49-F238E27FC236}">
                <a16:creationId xmlns:a16="http://schemas.microsoft.com/office/drawing/2014/main" id="{DA181A77-5CB4-1421-2438-98DB06335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99745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C1AFF049-A54A-1D15-3308-A470F5EFD9B5}"/>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why is this here?</a:t>
            </a:r>
          </a:p>
        </p:txBody>
      </p:sp>
    </p:spTree>
    <p:extLst>
      <p:ext uri="{BB962C8B-B14F-4D97-AF65-F5344CB8AC3E}">
        <p14:creationId xmlns:p14="http://schemas.microsoft.com/office/powerpoint/2010/main" val="1821499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139193-F581-5B21-CF58-ACDB5ED73BE2}"/>
            </a:ext>
          </a:extLst>
        </p:cNvPr>
        <p:cNvGrpSpPr/>
        <p:nvPr/>
      </p:nvGrpSpPr>
      <p:grpSpPr>
        <a:xfrm>
          <a:off x="0" y="0"/>
          <a:ext cx="0" cy="0"/>
          <a:chOff x="0" y="0"/>
          <a:chExt cx="0" cy="0"/>
        </a:xfrm>
      </p:grpSpPr>
      <p:pic>
        <p:nvPicPr>
          <p:cNvPr id="14340" name="Picture 4">
            <a:extLst>
              <a:ext uri="{FF2B5EF4-FFF2-40B4-BE49-F238E27FC236}">
                <a16:creationId xmlns:a16="http://schemas.microsoft.com/office/drawing/2014/main" id="{55A344EA-E700-162D-20F6-445C441B2F8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001" r="14944" b="15478"/>
          <a:stretch/>
        </p:blipFill>
        <p:spPr bwMode="auto">
          <a:xfrm>
            <a:off x="-57150" y="0"/>
            <a:ext cx="5055643" cy="685800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4">
            <a:extLst>
              <a:ext uri="{FF2B5EF4-FFF2-40B4-BE49-F238E27FC236}">
                <a16:creationId xmlns:a16="http://schemas.microsoft.com/office/drawing/2014/main" id="{239C64EB-1C91-A455-702D-D817DDD9F56D}"/>
              </a:ext>
            </a:extLst>
          </p:cNvPr>
          <p:cNvSpPr>
            <a:spLocks noGrp="1"/>
          </p:cNvSpPr>
          <p:nvPr>
            <p:ph type="ctrTitle"/>
          </p:nvPr>
        </p:nvSpPr>
        <p:spPr>
          <a:xfrm>
            <a:off x="5742432" y="484632"/>
            <a:ext cx="5681472" cy="5888735"/>
          </a:xfrm>
        </p:spPr>
        <p:txBody>
          <a:bodyPr>
            <a:noAutofit/>
          </a:bodyPr>
          <a:lstStyle/>
          <a:p>
            <a:r>
              <a:rPr lang="en-US" dirty="0">
                <a:solidFill>
                  <a:schemeClr val="bg1"/>
                </a:solidFill>
                <a:latin typeface="Arial" panose="020B0604020202020204" pitchFamily="34" charset="0"/>
                <a:cs typeface="Arial" panose="020B0604020202020204" pitchFamily="34" charset="0"/>
              </a:rPr>
              <a:t>You guys are no more important to Atari than the guy on the assembly line who assembles the cartridges.</a:t>
            </a:r>
          </a:p>
        </p:txBody>
      </p:sp>
    </p:spTree>
    <p:extLst>
      <p:ext uri="{BB962C8B-B14F-4D97-AF65-F5344CB8AC3E}">
        <p14:creationId xmlns:p14="http://schemas.microsoft.com/office/powerpoint/2010/main" val="38994921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CCDD253-944A-31B1-526E-0E0004D631FD}"/>
            </a:ext>
          </a:extLst>
        </p:cNvPr>
        <p:cNvGrpSpPr/>
        <p:nvPr/>
      </p:nvGrpSpPr>
      <p:grpSpPr>
        <a:xfrm>
          <a:off x="0" y="0"/>
          <a:ext cx="0" cy="0"/>
          <a:chOff x="0" y="0"/>
          <a:chExt cx="0" cy="0"/>
        </a:xfrm>
      </p:grpSpPr>
      <p:pic>
        <p:nvPicPr>
          <p:cNvPr id="2" name="Online Media 1" descr="Spitfire (Channel F, 1977) Easter Egg">
            <a:hlinkClick r:id="" action="ppaction://media"/>
            <a:extLst>
              <a:ext uri="{FF2B5EF4-FFF2-40B4-BE49-F238E27FC236}">
                <a16:creationId xmlns:a16="http://schemas.microsoft.com/office/drawing/2014/main" id="{C99E1BE0-6E72-8E4B-29C9-84A439B29107}"/>
              </a:ext>
            </a:extLst>
          </p:cNvPr>
          <p:cNvPicPr>
            <a:picLocks noRot="1" noChangeAspect="1"/>
          </p:cNvPicPr>
          <p:nvPr>
            <a:videoFile r:link="rId1"/>
          </p:nvPr>
        </p:nvPicPr>
        <p:blipFill>
          <a:blip r:embed="rId4"/>
          <a:stretch>
            <a:fillRect/>
          </a:stretch>
        </p:blipFill>
        <p:spPr>
          <a:xfrm>
            <a:off x="0" y="-15240"/>
            <a:ext cx="12165027" cy="6873240"/>
          </a:xfrm>
          <a:prstGeom prst="rect">
            <a:avLst/>
          </a:prstGeom>
        </p:spPr>
      </p:pic>
    </p:spTree>
    <p:extLst>
      <p:ext uri="{BB962C8B-B14F-4D97-AF65-F5344CB8AC3E}">
        <p14:creationId xmlns:p14="http://schemas.microsoft.com/office/powerpoint/2010/main" val="467222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66DB73F-DD76-24F6-BADF-FABB5ED0BA87}"/>
            </a:ext>
          </a:extLst>
        </p:cNvPr>
        <p:cNvGrpSpPr/>
        <p:nvPr/>
      </p:nvGrpSpPr>
      <p:grpSpPr>
        <a:xfrm>
          <a:off x="0" y="0"/>
          <a:ext cx="0" cy="0"/>
          <a:chOff x="0" y="0"/>
          <a:chExt cx="0" cy="0"/>
        </a:xfrm>
      </p:grpSpPr>
      <p:pic>
        <p:nvPicPr>
          <p:cNvPr id="4100" name="Picture 4" descr="River Raid (Video Game) - TV Tropes">
            <a:extLst>
              <a:ext uri="{FF2B5EF4-FFF2-40B4-BE49-F238E27FC236}">
                <a16:creationId xmlns:a16="http://schemas.microsoft.com/office/drawing/2014/main" id="{AF54B16D-9727-0757-571A-7A50C4F962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80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Title 4">
            <a:extLst>
              <a:ext uri="{FF2B5EF4-FFF2-40B4-BE49-F238E27FC236}">
                <a16:creationId xmlns:a16="http://schemas.microsoft.com/office/drawing/2014/main" id="{C3BC4674-1385-6E88-00B6-F7C0F7F796DF}"/>
              </a:ext>
            </a:extLst>
          </p:cNvPr>
          <p:cNvSpPr>
            <a:spLocks noGrp="1"/>
          </p:cNvSpPr>
          <p:nvPr>
            <p:ph type="ctrTitle"/>
          </p:nvPr>
        </p:nvSpPr>
        <p:spPr>
          <a:xfrm>
            <a:off x="5791200" y="1446961"/>
            <a:ext cx="5742432" cy="3964078"/>
          </a:xfrm>
        </p:spPr>
        <p:txBody>
          <a:bodyPr>
            <a:noAutofit/>
          </a:bodyPr>
          <a:lstStyle/>
          <a:p>
            <a:r>
              <a:rPr lang="en-US" sz="7200" dirty="0">
                <a:solidFill>
                  <a:schemeClr val="bg1"/>
                </a:solidFill>
                <a:latin typeface="Arial" panose="020B0604020202020204" pitchFamily="34" charset="0"/>
                <a:cs typeface="Arial" panose="020B0604020202020204" pitchFamily="34" charset="0"/>
              </a:rPr>
              <a:t>Carol Shaw</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Best Selling</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Scrolling</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Still important</a:t>
            </a:r>
          </a:p>
        </p:txBody>
      </p:sp>
    </p:spTree>
    <p:extLst>
      <p:ext uri="{BB962C8B-B14F-4D97-AF65-F5344CB8AC3E}">
        <p14:creationId xmlns:p14="http://schemas.microsoft.com/office/powerpoint/2010/main" val="30319442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9889904-6354-56CD-CA05-EABDE0C14E30}"/>
            </a:ext>
          </a:extLst>
        </p:cNvPr>
        <p:cNvGrpSpPr/>
        <p:nvPr/>
      </p:nvGrpSpPr>
      <p:grpSpPr>
        <a:xfrm>
          <a:off x="0" y="0"/>
          <a:ext cx="0" cy="0"/>
          <a:chOff x="0" y="0"/>
          <a:chExt cx="0" cy="0"/>
        </a:xfrm>
      </p:grpSpPr>
      <p:pic>
        <p:nvPicPr>
          <p:cNvPr id="6146" name="Picture 2" descr="Pitfall Atari Box Art Wall Poster Multiple Sizes 11x17-24x36 | eBay">
            <a:extLst>
              <a:ext uri="{FF2B5EF4-FFF2-40B4-BE49-F238E27FC236}">
                <a16:creationId xmlns:a16="http://schemas.microsoft.com/office/drawing/2014/main" id="{7A75571C-A9F2-0029-AEBB-C192742F68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8635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3E206F95-30DF-F497-37F8-AD91AD0F9E1A}"/>
              </a:ext>
            </a:extLst>
          </p:cNvPr>
          <p:cNvSpPr>
            <a:spLocks noGrp="1"/>
          </p:cNvSpPr>
          <p:nvPr>
            <p:ph type="ctrTitle"/>
          </p:nvPr>
        </p:nvSpPr>
        <p:spPr>
          <a:xfrm>
            <a:off x="5791200" y="1446961"/>
            <a:ext cx="5742432" cy="3964078"/>
          </a:xfrm>
        </p:spPr>
        <p:txBody>
          <a:bodyPr>
            <a:noAutofit/>
          </a:bodyPr>
          <a:lstStyle/>
          <a:p>
            <a:r>
              <a:rPr lang="en-US" sz="7200" dirty="0">
                <a:solidFill>
                  <a:schemeClr val="bg1"/>
                </a:solidFill>
                <a:latin typeface="Arial" panose="020B0604020202020204" pitchFamily="34" charset="0"/>
                <a:cs typeface="Arial" panose="020B0604020202020204" pitchFamily="34" charset="0"/>
              </a:rPr>
              <a:t>David Crane</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255 Screens</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platformer</a:t>
            </a:r>
            <a:br>
              <a:rPr lang="en-US" sz="7200" dirty="0">
                <a:solidFill>
                  <a:schemeClr val="bg1"/>
                </a:solidFill>
                <a:latin typeface="Arial" panose="020B0604020202020204" pitchFamily="34" charset="0"/>
                <a:cs typeface="Arial" panose="020B0604020202020204" pitchFamily="34" charset="0"/>
              </a:rPr>
            </a:br>
            <a:r>
              <a:rPr lang="en-US" sz="7200" dirty="0" err="1">
                <a:solidFill>
                  <a:schemeClr val="bg1"/>
                </a:solidFill>
                <a:latin typeface="Arial" panose="020B0604020202020204" pitchFamily="34" charset="0"/>
                <a:cs typeface="Arial" panose="020B0604020202020204" pitchFamily="34" charset="0"/>
              </a:rPr>
              <a:t>procgen</a:t>
            </a:r>
            <a:endParaRPr lang="en-US" sz="72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833937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67B5AF-4C9C-3F34-5CCC-34F97F359E6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935DBCC7-52F6-6DE6-0E92-E4655003513E}"/>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right place?</a:t>
            </a:r>
          </a:p>
        </p:txBody>
      </p:sp>
    </p:spTree>
    <p:extLst>
      <p:ext uri="{BB962C8B-B14F-4D97-AF65-F5344CB8AC3E}">
        <p14:creationId xmlns:p14="http://schemas.microsoft.com/office/powerpoint/2010/main" val="25632324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A75B3D0-B9A7-5886-5EA4-5B3045C8E31E}"/>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23EDEEE7-DCAD-CE54-62FA-4CF64CEAA120}"/>
              </a:ext>
            </a:extLst>
          </p:cNvPr>
          <p:cNvSpPr>
            <a:spLocks noGrp="1"/>
          </p:cNvSpPr>
          <p:nvPr>
            <p:ph type="ctrTitle"/>
          </p:nvPr>
        </p:nvSpPr>
        <p:spPr>
          <a:xfrm>
            <a:off x="1176337" y="2626911"/>
            <a:ext cx="9839325"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how class work?</a:t>
            </a:r>
          </a:p>
        </p:txBody>
      </p:sp>
    </p:spTree>
    <p:extLst>
      <p:ext uri="{BB962C8B-B14F-4D97-AF65-F5344CB8AC3E}">
        <p14:creationId xmlns:p14="http://schemas.microsoft.com/office/powerpoint/2010/main" val="22371124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B126658-A6EA-5180-2863-F7177838775E}"/>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57C0D37-5A34-F131-BBD2-E7987F3442D6}"/>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assembly 6502</a:t>
            </a:r>
          </a:p>
        </p:txBody>
      </p:sp>
    </p:spTree>
    <p:extLst>
      <p:ext uri="{BB962C8B-B14F-4D97-AF65-F5344CB8AC3E}">
        <p14:creationId xmlns:p14="http://schemas.microsoft.com/office/powerpoint/2010/main" val="14200271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5C6F651-0221-946E-FEB3-3495B195FF0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FFEE7477-F53C-7477-AE3D-D86E744075E2}"/>
              </a:ext>
            </a:extLst>
          </p:cNvPr>
          <p:cNvSpPr>
            <a:spLocks noGrp="1"/>
          </p:cNvSpPr>
          <p:nvPr>
            <p:ph type="ctrTitle"/>
          </p:nvPr>
        </p:nvSpPr>
        <p:spPr>
          <a:xfrm>
            <a:off x="1524000" y="2642690"/>
            <a:ext cx="9144000" cy="157261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3 tasks</a:t>
            </a:r>
          </a:p>
        </p:txBody>
      </p:sp>
    </p:spTree>
    <p:extLst>
      <p:ext uri="{BB962C8B-B14F-4D97-AF65-F5344CB8AC3E}">
        <p14:creationId xmlns:p14="http://schemas.microsoft.com/office/powerpoint/2010/main" val="20181175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F3D4085-5D27-B83A-4CE6-C2EB2C9A3D13}"/>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D149FC5D-A55B-77D9-1E34-8E31AE898DE5}"/>
              </a:ext>
            </a:extLst>
          </p:cNvPr>
          <p:cNvSpPr>
            <a:spLocks noGrp="1"/>
          </p:cNvSpPr>
          <p:nvPr>
            <p:ph type="ctrTitle"/>
          </p:nvPr>
        </p:nvSpPr>
        <p:spPr>
          <a:xfrm>
            <a:off x="1524000" y="2642690"/>
            <a:ext cx="9144000" cy="157261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read and write</a:t>
            </a:r>
          </a:p>
        </p:txBody>
      </p:sp>
    </p:spTree>
    <p:extLst>
      <p:ext uri="{BB962C8B-B14F-4D97-AF65-F5344CB8AC3E}">
        <p14:creationId xmlns:p14="http://schemas.microsoft.com/office/powerpoint/2010/main" val="14756626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FE0AAAC-65B3-B21F-3375-310CCFB92A07}"/>
            </a:ext>
          </a:extLst>
        </p:cNvPr>
        <p:cNvGrpSpPr/>
        <p:nvPr/>
      </p:nvGrpSpPr>
      <p:grpSpPr>
        <a:xfrm>
          <a:off x="0" y="0"/>
          <a:ext cx="0" cy="0"/>
          <a:chOff x="0" y="0"/>
          <a:chExt cx="0" cy="0"/>
        </a:xfrm>
      </p:grpSpPr>
      <p:pic>
        <p:nvPicPr>
          <p:cNvPr id="16388" name="Picture 4" descr="Making Games For The Atari 2600 Book By Steven Hugg, ('tp') | Indigo">
            <a:extLst>
              <a:ext uri="{FF2B5EF4-FFF2-40B4-BE49-F238E27FC236}">
                <a16:creationId xmlns:a16="http://schemas.microsoft.com/office/drawing/2014/main" id="{A7D5DBA1-8D5E-ACD0-A1B1-12E9544DA2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4765" y="0"/>
            <a:ext cx="457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90" name="Picture 6" descr="Racing the Beam: The Atari Video Computer System (Platform Studies) ,  Montfort, Nick, Bogost, Ian, eBook - Amazon.com">
            <a:extLst>
              <a:ext uri="{FF2B5EF4-FFF2-40B4-BE49-F238E27FC236}">
                <a16:creationId xmlns:a16="http://schemas.microsoft.com/office/drawing/2014/main" id="{B038CC96-BE81-B6DB-EF6A-973365F481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4" y="0"/>
            <a:ext cx="457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06056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905FCE6-7A8B-095C-3469-3FDFB677B608}"/>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A5E12124-ED2A-FD7D-3E1D-A245A4492E69}"/>
              </a:ext>
            </a:extLst>
          </p:cNvPr>
          <p:cNvSpPr>
            <a:spLocks noGrp="1"/>
          </p:cNvSpPr>
          <p:nvPr>
            <p:ph type="ctrTitle"/>
          </p:nvPr>
        </p:nvSpPr>
        <p:spPr>
          <a:xfrm>
            <a:off x="1524000" y="2021433"/>
            <a:ext cx="9144000" cy="281513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source code problems</a:t>
            </a:r>
          </a:p>
        </p:txBody>
      </p:sp>
    </p:spTree>
    <p:extLst>
      <p:ext uri="{BB962C8B-B14F-4D97-AF65-F5344CB8AC3E}">
        <p14:creationId xmlns:p14="http://schemas.microsoft.com/office/powerpoint/2010/main" val="33361049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3E064F7-D8DF-1F71-2EE2-9305832046BB}"/>
            </a:ext>
          </a:extLst>
        </p:cNvPr>
        <p:cNvGrpSpPr/>
        <p:nvPr/>
      </p:nvGrpSpPr>
      <p:grpSpPr>
        <a:xfrm>
          <a:off x="0" y="0"/>
          <a:ext cx="0" cy="0"/>
          <a:chOff x="0" y="0"/>
          <a:chExt cx="0" cy="0"/>
        </a:xfrm>
      </p:grpSpPr>
      <p:pic>
        <p:nvPicPr>
          <p:cNvPr id="17412" name="Picture 4" descr="Various Atari 2600 Source Code : Various : Free Download, Borrow, and  Streaming : Internet Archive">
            <a:extLst>
              <a:ext uri="{FF2B5EF4-FFF2-40B4-BE49-F238E27FC236}">
                <a16:creationId xmlns:a16="http://schemas.microsoft.com/office/drawing/2014/main" id="{5F23A8D7-C3AC-DBD5-F728-7C11BCCFCC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52438"/>
            <a:ext cx="12192000" cy="5951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82619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A807099-1F7E-7C62-6222-E09B67CE8A4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6F98B56-CD79-6D1D-811C-CAF1647A0840}"/>
              </a:ext>
            </a:extLst>
          </p:cNvPr>
          <p:cNvSpPr>
            <a:spLocks noGrp="1"/>
          </p:cNvSpPr>
          <p:nvPr>
            <p:ph type="ctrTitle"/>
          </p:nvPr>
        </p:nvSpPr>
        <p:spPr>
          <a:xfrm>
            <a:off x="1524000" y="2725216"/>
            <a:ext cx="9144000" cy="1407567"/>
          </a:xfrm>
        </p:spPr>
        <p:txBody>
          <a:bodyPr>
            <a:noAutofit/>
          </a:bodyPr>
          <a:lstStyle/>
          <a:p>
            <a:r>
              <a:rPr lang="en-US" sz="10300" dirty="0">
                <a:solidFill>
                  <a:schemeClr val="bg1"/>
                </a:solidFill>
                <a:latin typeface="Arial" panose="020B0604020202020204" pitchFamily="34" charset="0"/>
                <a:cs typeface="Arial" panose="020B0604020202020204" pitchFamily="34" charset="0"/>
              </a:rPr>
              <a:t>ET Challenge</a:t>
            </a:r>
          </a:p>
        </p:txBody>
      </p:sp>
    </p:spTree>
    <p:extLst>
      <p:ext uri="{BB962C8B-B14F-4D97-AF65-F5344CB8AC3E}">
        <p14:creationId xmlns:p14="http://schemas.microsoft.com/office/powerpoint/2010/main" val="18341886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A0639F8-1F07-7A34-3ADB-882588B76830}"/>
            </a:ext>
          </a:extLst>
        </p:cNvPr>
        <p:cNvGrpSpPr/>
        <p:nvPr/>
      </p:nvGrpSpPr>
      <p:grpSpPr>
        <a:xfrm>
          <a:off x="0" y="0"/>
          <a:ext cx="0" cy="0"/>
          <a:chOff x="0" y="0"/>
          <a:chExt cx="0" cy="0"/>
        </a:xfrm>
      </p:grpSpPr>
      <p:pic>
        <p:nvPicPr>
          <p:cNvPr id="19458" name="Picture 2" descr="The man who made 'the worst video game in history' - BBC News">
            <a:extLst>
              <a:ext uri="{FF2B5EF4-FFF2-40B4-BE49-F238E27FC236}">
                <a16:creationId xmlns:a16="http://schemas.microsoft.com/office/drawing/2014/main" id="{5386F872-89B3-69E4-61D6-F7A11B04E1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27526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6FE6AB95-2576-7A20-DD58-12287F55AC9C}"/>
              </a:ext>
            </a:extLst>
          </p:cNvPr>
          <p:cNvSpPr>
            <a:spLocks noGrp="1"/>
          </p:cNvSpPr>
          <p:nvPr>
            <p:ph type="ctrTitle"/>
          </p:nvPr>
        </p:nvSpPr>
        <p:spPr>
          <a:xfrm>
            <a:off x="5686425" y="585787"/>
            <a:ext cx="6038056" cy="5686425"/>
          </a:xfrm>
        </p:spPr>
        <p:txBody>
          <a:bodyPr>
            <a:noAutofit/>
          </a:bodyPr>
          <a:lstStyle/>
          <a:p>
            <a:r>
              <a:rPr lang="en-US" sz="10300" dirty="0">
                <a:solidFill>
                  <a:schemeClr val="bg1"/>
                </a:solidFill>
                <a:latin typeface="Arial" panose="020B0604020202020204" pitchFamily="34" charset="0"/>
                <a:cs typeface="Arial" panose="020B0604020202020204" pitchFamily="34" charset="0"/>
              </a:rPr>
              <a:t>5 weeks</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alone?</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team?</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full game</a:t>
            </a:r>
          </a:p>
        </p:txBody>
      </p:sp>
    </p:spTree>
    <p:extLst>
      <p:ext uri="{BB962C8B-B14F-4D97-AF65-F5344CB8AC3E}">
        <p14:creationId xmlns:p14="http://schemas.microsoft.com/office/powerpoint/2010/main" val="41240766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7229D87-E9FC-5CCD-6194-45D7DD6D756D}"/>
            </a:ext>
          </a:extLst>
        </p:cNvPr>
        <p:cNvGrpSpPr/>
        <p:nvPr/>
      </p:nvGrpSpPr>
      <p:grpSpPr>
        <a:xfrm>
          <a:off x="0" y="0"/>
          <a:ext cx="0" cy="0"/>
          <a:chOff x="0" y="0"/>
          <a:chExt cx="0" cy="0"/>
        </a:xfrm>
      </p:grpSpPr>
      <p:pic>
        <p:nvPicPr>
          <p:cNvPr id="21506" name="Picture 2" descr="Why Atari Legend Howard Scott Warshaw Swapped A Career In Video Games For  Psychotherapy | Time Extension">
            <a:extLst>
              <a:ext uri="{FF2B5EF4-FFF2-40B4-BE49-F238E27FC236}">
                <a16:creationId xmlns:a16="http://schemas.microsoft.com/office/drawing/2014/main" id="{937B89AE-E833-9A64-E7E4-F7755816E2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60" y="12525"/>
            <a:ext cx="12232640" cy="7540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49253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1D78D4C-2F55-C242-BEA4-C719A98A661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4638FE9A-B629-6BF7-245D-0055D7AAAECC}"/>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the deal</a:t>
            </a:r>
          </a:p>
        </p:txBody>
      </p:sp>
    </p:spTree>
    <p:extLst>
      <p:ext uri="{BB962C8B-B14F-4D97-AF65-F5344CB8AC3E}">
        <p14:creationId xmlns:p14="http://schemas.microsoft.com/office/powerpoint/2010/main" val="258367259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6D65F5-FE2B-FA23-79C9-CABFE78AA2F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ACD43E6-B3E8-1DAE-A67D-EDF259678362}"/>
              </a:ext>
            </a:extLst>
          </p:cNvPr>
          <p:cNvSpPr>
            <a:spLocks noGrp="1"/>
          </p:cNvSpPr>
          <p:nvPr>
            <p:ph type="ctrTitle"/>
          </p:nvPr>
        </p:nvSpPr>
        <p:spPr>
          <a:xfrm>
            <a:off x="1097280" y="2075688"/>
            <a:ext cx="9997440" cy="2706624"/>
          </a:xfrm>
        </p:spPr>
        <p:txBody>
          <a:bodyPr>
            <a:noAutofit/>
          </a:bodyPr>
          <a:lstStyle/>
          <a:p>
            <a:r>
              <a:rPr lang="en-US" sz="9600" dirty="0">
                <a:solidFill>
                  <a:schemeClr val="bg1"/>
                </a:solidFill>
                <a:latin typeface="Arial" panose="020B0604020202020204" pitchFamily="34" charset="0"/>
                <a:cs typeface="Arial" panose="020B0604020202020204" pitchFamily="34" charset="0"/>
              </a:rPr>
              <a:t>The Atari 2600 was a real mess.</a:t>
            </a:r>
          </a:p>
        </p:txBody>
      </p:sp>
    </p:spTree>
    <p:extLst>
      <p:ext uri="{BB962C8B-B14F-4D97-AF65-F5344CB8AC3E}">
        <p14:creationId xmlns:p14="http://schemas.microsoft.com/office/powerpoint/2010/main" val="34938178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0000CB7-04C0-C32B-5610-9D6AAB30318D}"/>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4F5EE33D-DABC-2923-6943-AD43A50AAFB3}"/>
              </a:ext>
            </a:extLst>
          </p:cNvPr>
          <p:cNvSpPr>
            <a:spLocks noGrp="1"/>
          </p:cNvSpPr>
          <p:nvPr>
            <p:ph type="ctrTitle"/>
          </p:nvPr>
        </p:nvSpPr>
        <p:spPr>
          <a:xfrm>
            <a:off x="688848" y="416052"/>
            <a:ext cx="10814304" cy="6025896"/>
          </a:xfrm>
        </p:spPr>
        <p:txBody>
          <a:bodyPr>
            <a:noAutofit/>
          </a:bodyPr>
          <a:lstStyle/>
          <a:p>
            <a:r>
              <a:rPr lang="en-US" sz="8000" dirty="0">
                <a:solidFill>
                  <a:schemeClr val="bg1"/>
                </a:solidFill>
                <a:latin typeface="Arial" panose="020B0604020202020204" pitchFamily="34" charset="0"/>
                <a:cs typeface="Arial" panose="020B0604020202020204" pitchFamily="34" charset="0"/>
              </a:rPr>
              <a:t>It's a good thing that we don't try to program machines like that anymore because it was just absurd. </a:t>
            </a:r>
          </a:p>
        </p:txBody>
      </p:sp>
    </p:spTree>
    <p:extLst>
      <p:ext uri="{BB962C8B-B14F-4D97-AF65-F5344CB8AC3E}">
        <p14:creationId xmlns:p14="http://schemas.microsoft.com/office/powerpoint/2010/main" val="3356622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14B185B-1FA1-EACC-5220-95093835BEF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ECF97C63-18C4-2ECD-8DE4-189A7731BB52}"/>
              </a:ext>
            </a:extLst>
          </p:cNvPr>
          <p:cNvSpPr>
            <a:spLocks noGrp="1"/>
          </p:cNvSpPr>
          <p:nvPr>
            <p:ph type="ctrTitle"/>
          </p:nvPr>
        </p:nvSpPr>
        <p:spPr>
          <a:xfrm>
            <a:off x="914400" y="995172"/>
            <a:ext cx="10363200" cy="4867656"/>
          </a:xfrm>
        </p:spPr>
        <p:txBody>
          <a:bodyPr>
            <a:noAutofit/>
          </a:bodyPr>
          <a:lstStyle/>
          <a:p>
            <a:r>
              <a:rPr lang="en-US" sz="8800" dirty="0">
                <a:solidFill>
                  <a:schemeClr val="bg1"/>
                </a:solidFill>
                <a:latin typeface="Arial" panose="020B0604020202020204" pitchFamily="34" charset="0"/>
                <a:cs typeface="Arial" panose="020B0604020202020204" pitchFamily="34" charset="0"/>
              </a:rPr>
              <a:t>But it was kind of fun in a sick way if you like that kind of challenge.</a:t>
            </a:r>
          </a:p>
        </p:txBody>
      </p:sp>
    </p:spTree>
    <p:extLst>
      <p:ext uri="{BB962C8B-B14F-4D97-AF65-F5344CB8AC3E}">
        <p14:creationId xmlns:p14="http://schemas.microsoft.com/office/powerpoint/2010/main" val="20771279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CF6FA87-0FC6-49FC-58E5-1B387B8CB8F0}"/>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FCA98750-2C6B-E2E0-2D27-0AE2F0344257}"/>
              </a:ext>
            </a:extLst>
          </p:cNvPr>
          <p:cNvSpPr>
            <a:spLocks noGrp="1"/>
          </p:cNvSpPr>
          <p:nvPr>
            <p:ph type="ctrTitle"/>
          </p:nvPr>
        </p:nvSpPr>
        <p:spPr>
          <a:xfrm>
            <a:off x="1524000" y="1313455"/>
            <a:ext cx="9144000" cy="423108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dark souls of designing games</a:t>
            </a:r>
          </a:p>
        </p:txBody>
      </p:sp>
    </p:spTree>
    <p:extLst>
      <p:ext uri="{BB962C8B-B14F-4D97-AF65-F5344CB8AC3E}">
        <p14:creationId xmlns:p14="http://schemas.microsoft.com/office/powerpoint/2010/main" val="15947769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0FE299D-B013-D67A-225F-1EAAB724B70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63D14BF2-4937-7EA3-425F-94AD54F5337D}"/>
              </a:ext>
            </a:extLst>
          </p:cNvPr>
          <p:cNvSpPr>
            <a:spLocks noGrp="1"/>
          </p:cNvSpPr>
          <p:nvPr>
            <p:ph type="ctrTitle"/>
          </p:nvPr>
        </p:nvSpPr>
        <p:spPr>
          <a:xfrm>
            <a:off x="1524000" y="2642690"/>
            <a:ext cx="9144000" cy="1572619"/>
          </a:xfrm>
        </p:spPr>
        <p:txBody>
          <a:bodyPr>
            <a:noAutofit/>
          </a:bodyPr>
          <a:lstStyle/>
          <a:p>
            <a:r>
              <a:rPr lang="en-US" sz="10300" dirty="0" err="1">
                <a:solidFill>
                  <a:schemeClr val="bg1"/>
                </a:solidFill>
                <a:latin typeface="Arial" panose="020B0604020202020204" pitchFamily="34" charset="0"/>
                <a:cs typeface="Arial" panose="020B0604020202020204" pitchFamily="34" charset="0"/>
              </a:rPr>
              <a:t>qcc</a:t>
            </a:r>
            <a:r>
              <a:rPr lang="en-US" sz="10300" dirty="0">
                <a:solidFill>
                  <a:schemeClr val="bg1"/>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66278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8A8D16E-F2A5-6337-9180-8CC02062CCA7}"/>
            </a:ext>
          </a:extLst>
        </p:cNvPr>
        <p:cNvGrpSpPr/>
        <p:nvPr/>
      </p:nvGrpSpPr>
      <p:grpSpPr>
        <a:xfrm>
          <a:off x="0" y="0"/>
          <a:ext cx="0" cy="0"/>
          <a:chOff x="0" y="0"/>
          <a:chExt cx="0" cy="0"/>
        </a:xfrm>
      </p:grpSpPr>
      <p:pic>
        <p:nvPicPr>
          <p:cNvPr id="1026" name="Picture 2" descr="Atari, Inc. - Wikipedia">
            <a:extLst>
              <a:ext uri="{FF2B5EF4-FFF2-40B4-BE49-F238E27FC236}">
                <a16:creationId xmlns:a16="http://schemas.microsoft.com/office/drawing/2014/main" id="{445E11F5-14D3-FE74-1102-B868DAE5FC3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756152" y="643466"/>
            <a:ext cx="4679696"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4458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81D7FC7-E8AD-3AF0-0D2D-D7C83B3C119C}"/>
            </a:ext>
          </a:extLst>
        </p:cNvPr>
        <p:cNvGrpSpPr/>
        <p:nvPr/>
      </p:nvGrpSpPr>
      <p:grpSpPr>
        <a:xfrm>
          <a:off x="0" y="0"/>
          <a:ext cx="0" cy="0"/>
          <a:chOff x="0" y="0"/>
          <a:chExt cx="0" cy="0"/>
        </a:xfrm>
      </p:grpSpPr>
      <p:pic>
        <p:nvPicPr>
          <p:cNvPr id="3076" name="Picture 4">
            <a:extLst>
              <a:ext uri="{FF2B5EF4-FFF2-40B4-BE49-F238E27FC236}">
                <a16:creationId xmlns:a16="http://schemas.microsoft.com/office/drawing/2014/main" id="{9AE637EF-D454-B3FF-BC45-0A0EF62763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02" y="150208"/>
            <a:ext cx="12119795" cy="6557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94412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00FFD46-308C-1028-02B1-00834C6183B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A7CC5ADA-5B42-B6B0-BE47-6CDB61F4010B}"/>
              </a:ext>
            </a:extLst>
          </p:cNvPr>
          <p:cNvSpPr>
            <a:spLocks noGrp="1"/>
          </p:cNvSpPr>
          <p:nvPr>
            <p:ph type="ctrTitle"/>
          </p:nvPr>
        </p:nvSpPr>
        <p:spPr>
          <a:xfrm>
            <a:off x="1524000" y="1313455"/>
            <a:ext cx="9144000" cy="423108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not the origin but where it started</a:t>
            </a:r>
          </a:p>
        </p:txBody>
      </p:sp>
    </p:spTree>
    <p:extLst>
      <p:ext uri="{BB962C8B-B14F-4D97-AF65-F5344CB8AC3E}">
        <p14:creationId xmlns:p14="http://schemas.microsoft.com/office/powerpoint/2010/main" val="3466225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23BC567-4D3F-1993-F334-4D449AF8ADE7}"/>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5DF1166C-8A5A-D472-FA28-79DA4B054453}"/>
              </a:ext>
            </a:extLst>
          </p:cNvPr>
          <p:cNvSpPr>
            <a:spLocks noGrp="1"/>
          </p:cNvSpPr>
          <p:nvPr>
            <p:ph type="ctrTitle"/>
          </p:nvPr>
        </p:nvSpPr>
        <p:spPr>
          <a:xfrm>
            <a:off x="1524000" y="2744607"/>
            <a:ext cx="9144000" cy="1368785"/>
          </a:xfrm>
        </p:spPr>
        <p:txBody>
          <a:bodyPr>
            <a:noAutofit/>
          </a:bodyPr>
          <a:lstStyle/>
          <a:p>
            <a:r>
              <a:rPr lang="en-US" sz="10300" dirty="0">
                <a:solidFill>
                  <a:schemeClr val="bg1"/>
                </a:solidFill>
                <a:latin typeface="Arial" panose="020B0604020202020204" pitchFamily="34" charset="0"/>
                <a:cs typeface="Arial" panose="020B0604020202020204" pitchFamily="34" charset="0"/>
              </a:rPr>
              <a:t>what matters?</a:t>
            </a:r>
          </a:p>
        </p:txBody>
      </p:sp>
    </p:spTree>
    <p:extLst>
      <p:ext uri="{BB962C8B-B14F-4D97-AF65-F5344CB8AC3E}">
        <p14:creationId xmlns:p14="http://schemas.microsoft.com/office/powerpoint/2010/main" val="1965847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B5F7C1B-C804-7A9F-D63A-8D12C4820132}"/>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8B63DBC1-2399-648D-858D-4D7ED53B2255}"/>
              </a:ext>
            </a:extLst>
          </p:cNvPr>
          <p:cNvSpPr>
            <a:spLocks noGrp="1"/>
          </p:cNvSpPr>
          <p:nvPr>
            <p:ph type="ctrTitle"/>
          </p:nvPr>
        </p:nvSpPr>
        <p:spPr>
          <a:xfrm>
            <a:off x="1524000" y="2028328"/>
            <a:ext cx="9144000" cy="280134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credits for designers</a:t>
            </a:r>
          </a:p>
        </p:txBody>
      </p:sp>
    </p:spTree>
    <p:extLst>
      <p:ext uri="{BB962C8B-B14F-4D97-AF65-F5344CB8AC3E}">
        <p14:creationId xmlns:p14="http://schemas.microsoft.com/office/powerpoint/2010/main" val="34697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4E68B18-B2A4-1C96-5A7B-CFF1564B4C87}"/>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3080DA29-4542-729E-D088-933C35C05C43}"/>
              </a:ext>
            </a:extLst>
          </p:cNvPr>
          <p:cNvSpPr>
            <a:spLocks noGrp="1"/>
          </p:cNvSpPr>
          <p:nvPr>
            <p:ph type="ctrTitle"/>
          </p:nvPr>
        </p:nvSpPr>
        <p:spPr>
          <a:xfrm>
            <a:off x="1524000" y="2028328"/>
            <a:ext cx="9144000" cy="280134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3rd party games</a:t>
            </a:r>
          </a:p>
        </p:txBody>
      </p:sp>
    </p:spTree>
    <p:extLst>
      <p:ext uri="{BB962C8B-B14F-4D97-AF65-F5344CB8AC3E}">
        <p14:creationId xmlns:p14="http://schemas.microsoft.com/office/powerpoint/2010/main" val="29535845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3786</TotalTime>
  <Words>1046</Words>
  <Application>Microsoft Macintosh PowerPoint</Application>
  <PresentationFormat>Widescreen</PresentationFormat>
  <Paragraphs>75</Paragraphs>
  <Slides>34</Slides>
  <Notes>17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Aptos</vt:lpstr>
      <vt:lpstr>Aptos Display</vt:lpstr>
      <vt:lpstr>Arial</vt:lpstr>
      <vt:lpstr>Office Theme</vt:lpstr>
      <vt:lpstr>vintage game design</vt:lpstr>
      <vt:lpstr>right place?</vt:lpstr>
      <vt:lpstr>the deal</vt:lpstr>
      <vt:lpstr>PowerPoint Presentation</vt:lpstr>
      <vt:lpstr>PowerPoint Presentation</vt:lpstr>
      <vt:lpstr>not the origin but where it started</vt:lpstr>
      <vt:lpstr>what matters?</vt:lpstr>
      <vt:lpstr>credits for designers</vt:lpstr>
      <vt:lpstr>3rd party games</vt:lpstr>
      <vt:lpstr>pipelines</vt:lpstr>
      <vt:lpstr>what a video game is</vt:lpstr>
      <vt:lpstr>legendary games</vt:lpstr>
      <vt:lpstr>Howard Scott Warshaw  still considered a top 100 game</vt:lpstr>
      <vt:lpstr>Howard Scott Warshaw  surprisingly complex</vt:lpstr>
      <vt:lpstr>why is this here?</vt:lpstr>
      <vt:lpstr>You guys are no more important to Atari than the guy on the assembly line who assembles the cartridges.</vt:lpstr>
      <vt:lpstr>PowerPoint Presentation</vt:lpstr>
      <vt:lpstr>Carol Shaw Best Selling Scrolling Still important</vt:lpstr>
      <vt:lpstr>David Crane 255 Screens platformer procgen</vt:lpstr>
      <vt:lpstr>how class work?</vt:lpstr>
      <vt:lpstr>assembly 6502</vt:lpstr>
      <vt:lpstr>3 tasks</vt:lpstr>
      <vt:lpstr>read and write</vt:lpstr>
      <vt:lpstr>PowerPoint Presentation</vt:lpstr>
      <vt:lpstr>source code problems</vt:lpstr>
      <vt:lpstr>PowerPoint Presentation</vt:lpstr>
      <vt:lpstr>ET Challenge</vt:lpstr>
      <vt:lpstr>5 weeks alone? team? full game</vt:lpstr>
      <vt:lpstr>PowerPoint Presentation</vt:lpstr>
      <vt:lpstr>The Atari 2600 was a real mess.</vt:lpstr>
      <vt:lpstr>It's a good thing that we don't try to program machines like that anymore because it was just absurd. </vt:lpstr>
      <vt:lpstr>But it was kind of fun in a sick way if you like that kind of challenge.</vt:lpstr>
      <vt:lpstr>dark souls of designing games</vt:lpstr>
      <vt:lpstr>qcc?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Nick LaLone</dc:creator>
  <cp:lastModifiedBy>Nick LaLone</cp:lastModifiedBy>
  <cp:revision>9</cp:revision>
  <dcterms:created xsi:type="dcterms:W3CDTF">2024-10-04T17:14:35Z</dcterms:created>
  <dcterms:modified xsi:type="dcterms:W3CDTF">2024-10-31T00:06:46Z</dcterms:modified>
</cp:coreProperties>
</file>

<file path=docProps/thumbnail.jpeg>
</file>